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85" r:id="rId3"/>
    <p:sldId id="270" r:id="rId4"/>
    <p:sldId id="259" r:id="rId5"/>
    <p:sldId id="290" r:id="rId6"/>
    <p:sldId id="260" r:id="rId7"/>
    <p:sldId id="276" r:id="rId8"/>
    <p:sldId id="289" r:id="rId9"/>
    <p:sldId id="275" r:id="rId10"/>
    <p:sldId id="261" r:id="rId11"/>
    <p:sldId id="262" r:id="rId12"/>
    <p:sldId id="279" r:id="rId13"/>
    <p:sldId id="280" r:id="rId14"/>
    <p:sldId id="292" r:id="rId15"/>
    <p:sldId id="287" r:id="rId16"/>
    <p:sldId id="293" r:id="rId17"/>
    <p:sldId id="291" r:id="rId18"/>
    <p:sldId id="282" r:id="rId19"/>
    <p:sldId id="269" r:id="rId20"/>
    <p:sldId id="283" r:id="rId21"/>
    <p:sldId id="263" r:id="rId22"/>
    <p:sldId id="264"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69" autoAdjust="0"/>
    <p:restoredTop sz="89789" autoAdjust="0"/>
  </p:normalViewPr>
  <p:slideViewPr>
    <p:cSldViewPr>
      <p:cViewPr varScale="1">
        <p:scale>
          <a:sx n="93" d="100"/>
          <a:sy n="93" d="100"/>
        </p:scale>
        <p:origin x="-2392" y="-416"/>
      </p:cViewPr>
      <p:guideLst>
        <p:guide orient="horz" pos="2160"/>
        <p:guide pos="2880"/>
      </p:guideLst>
    </p:cSldViewPr>
  </p:slideViewPr>
  <p:notesTextViewPr>
    <p:cViewPr>
      <p:scale>
        <a:sx n="1" d="1"/>
        <a:sy n="1" d="1"/>
      </p:scale>
      <p:origin x="0" y="0"/>
    </p:cViewPr>
  </p:notesTextViewPr>
  <p:sorterViewPr>
    <p:cViewPr>
      <p:scale>
        <a:sx n="116" d="100"/>
        <a:sy n="11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C671F-A6C8-4037-89CB-20BC471E6A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A616D96-5B2A-409B-AA04-CBF4C817B43F}">
      <dgm:prSet/>
      <dgm:spPr>
        <a:solidFill>
          <a:srgbClr val="92D050"/>
        </a:solidFill>
      </dgm:spPr>
      <dgm:t>
        <a:bodyPr/>
        <a:lstStyle/>
        <a:p>
          <a:r>
            <a:rPr lang="en-GB" b="0" dirty="0" smtClean="0">
              <a:solidFill>
                <a:schemeClr val="tx1"/>
              </a:solidFill>
            </a:rPr>
            <a:t>After a period of time of practicing your Vital Few in line with your Practice Plan, request feedback..</a:t>
          </a:r>
        </a:p>
      </dgm:t>
    </dgm:pt>
    <dgm:pt modelId="{99118D2F-A119-4065-8DDC-2443E7767FF2}" type="parTrans" cxnId="{862F8984-27ED-4700-BF37-484D8B7E132F}">
      <dgm:prSet/>
      <dgm:spPr/>
      <dgm:t>
        <a:bodyPr/>
        <a:lstStyle/>
        <a:p>
          <a:endParaRPr lang="en-GB"/>
        </a:p>
      </dgm:t>
    </dgm:pt>
    <dgm:pt modelId="{24349D00-FDD6-44DA-BD34-71D1B08DA675}" type="sibTrans" cxnId="{862F8984-27ED-4700-BF37-484D8B7E132F}">
      <dgm:prSet/>
      <dgm:spPr/>
      <dgm:t>
        <a:bodyPr/>
        <a:lstStyle/>
        <a:p>
          <a:endParaRPr lang="en-GB"/>
        </a:p>
      </dgm:t>
    </dgm:pt>
    <dgm:pt modelId="{10F2C22B-E8BC-400E-945F-2AF6D9DD429D}">
      <dgm:prSet/>
      <dgm:spPr>
        <a:solidFill>
          <a:schemeClr val="accent3"/>
        </a:solidFill>
      </dgm:spPr>
      <dgm:t>
        <a:bodyPr/>
        <a:lstStyle/>
        <a:p>
          <a:r>
            <a:rPr kumimoji="1" lang="en-GB" b="0" dirty="0" smtClean="0">
              <a:solidFill>
                <a:schemeClr val="tx1"/>
              </a:solidFill>
            </a:rPr>
            <a:t>You can (and are encouraged to) seek and invite feedback from a range of individuals on your development progress for example your line manager, goal mentors and colleagues/peers/direct reports</a:t>
          </a:r>
        </a:p>
      </dgm:t>
    </dgm:pt>
    <dgm:pt modelId="{3733C734-128F-40E7-8DE8-909341C4964A}" type="parTrans" cxnId="{935D119B-84DB-411C-93C0-E422C49A0AC8}">
      <dgm:prSet/>
      <dgm:spPr/>
      <dgm:t>
        <a:bodyPr/>
        <a:lstStyle/>
        <a:p>
          <a:endParaRPr lang="en-GB"/>
        </a:p>
      </dgm:t>
    </dgm:pt>
    <dgm:pt modelId="{0323ADA6-B58E-41A5-8B3D-8A785FAD00C8}" type="sibTrans" cxnId="{935D119B-84DB-411C-93C0-E422C49A0AC8}">
      <dgm:prSet/>
      <dgm:spPr/>
      <dgm:t>
        <a:bodyPr/>
        <a:lstStyle/>
        <a:p>
          <a:endParaRPr lang="en-GB"/>
        </a:p>
      </dgm:t>
    </dgm:pt>
    <dgm:pt modelId="{B3684E9F-D250-4BE4-8578-FB3F3131DD64}">
      <dgm:prSet/>
      <dgm:spPr>
        <a:solidFill>
          <a:schemeClr val="accent3">
            <a:lumMod val="75000"/>
          </a:schemeClr>
        </a:solidFill>
      </dgm:spPr>
      <dgm:t>
        <a:bodyPr/>
        <a:lstStyle/>
        <a:p>
          <a:r>
            <a:rPr kumimoji="1" lang="en-GB" dirty="0" smtClean="0">
              <a:solidFill>
                <a:schemeClr val="tx1"/>
              </a:solidFill>
            </a:rPr>
            <a:t>Use the button on the Practice Plan summary page to ‘Request Feedback’ or by clicking on Goals at the top taking you to Your Goals – click on show details and you can ‘Request Feedback’ from here too.</a:t>
          </a:r>
          <a:endParaRPr kumimoji="1" lang="en-US" dirty="0">
            <a:solidFill>
              <a:schemeClr val="tx1"/>
            </a:solidFill>
          </a:endParaRPr>
        </a:p>
      </dgm:t>
    </dgm:pt>
    <dgm:pt modelId="{D9488831-12DE-4F87-8DD3-62C4655B2075}" type="parTrans" cxnId="{3A5FDDB1-895B-43E4-AC9D-3046B709E91F}">
      <dgm:prSet/>
      <dgm:spPr/>
      <dgm:t>
        <a:bodyPr/>
        <a:lstStyle/>
        <a:p>
          <a:endParaRPr lang="en-GB"/>
        </a:p>
      </dgm:t>
    </dgm:pt>
    <dgm:pt modelId="{542366A0-312D-443F-B91E-6F47942FD5F1}" type="sibTrans" cxnId="{3A5FDDB1-895B-43E4-AC9D-3046B709E91F}">
      <dgm:prSet/>
      <dgm:spPr/>
      <dgm:t>
        <a:bodyPr/>
        <a:lstStyle/>
        <a:p>
          <a:endParaRPr lang="en-GB"/>
        </a:p>
      </dgm:t>
    </dgm:pt>
    <dgm:pt modelId="{3B66AE38-E98A-408F-8CBC-F806634F6E3F}" type="pres">
      <dgm:prSet presAssocID="{CDFC671F-A6C8-4037-89CB-20BC471E6A60}" presName="linear" presStyleCnt="0">
        <dgm:presLayoutVars>
          <dgm:animLvl val="lvl"/>
          <dgm:resizeHandles val="exact"/>
        </dgm:presLayoutVars>
      </dgm:prSet>
      <dgm:spPr/>
      <dgm:t>
        <a:bodyPr/>
        <a:lstStyle/>
        <a:p>
          <a:endParaRPr lang="en-GB"/>
        </a:p>
      </dgm:t>
    </dgm:pt>
    <dgm:pt modelId="{458A91B9-3082-4345-9B5D-5B499EA0938F}" type="pres">
      <dgm:prSet presAssocID="{FA616D96-5B2A-409B-AA04-CBF4C817B43F}" presName="parentText" presStyleLbl="node1" presStyleIdx="0" presStyleCnt="3">
        <dgm:presLayoutVars>
          <dgm:chMax val="0"/>
          <dgm:bulletEnabled val="1"/>
        </dgm:presLayoutVars>
      </dgm:prSet>
      <dgm:spPr/>
      <dgm:t>
        <a:bodyPr/>
        <a:lstStyle/>
        <a:p>
          <a:endParaRPr lang="en-GB"/>
        </a:p>
      </dgm:t>
    </dgm:pt>
    <dgm:pt modelId="{E56E5544-DE15-4A81-B343-D91E95EFBC5A}" type="pres">
      <dgm:prSet presAssocID="{24349D00-FDD6-44DA-BD34-71D1B08DA675}" presName="spacer" presStyleCnt="0"/>
      <dgm:spPr/>
    </dgm:pt>
    <dgm:pt modelId="{CEB24CD0-777E-44D0-B304-DB016F467F6D}" type="pres">
      <dgm:prSet presAssocID="{10F2C22B-E8BC-400E-945F-2AF6D9DD429D}" presName="parentText" presStyleLbl="node1" presStyleIdx="1" presStyleCnt="3">
        <dgm:presLayoutVars>
          <dgm:chMax val="0"/>
          <dgm:bulletEnabled val="1"/>
        </dgm:presLayoutVars>
      </dgm:prSet>
      <dgm:spPr/>
      <dgm:t>
        <a:bodyPr/>
        <a:lstStyle/>
        <a:p>
          <a:endParaRPr lang="en-GB"/>
        </a:p>
      </dgm:t>
    </dgm:pt>
    <dgm:pt modelId="{76A5EDCC-1229-46F7-89DE-BD704FA8871E}" type="pres">
      <dgm:prSet presAssocID="{0323ADA6-B58E-41A5-8B3D-8A785FAD00C8}" presName="spacer" presStyleCnt="0"/>
      <dgm:spPr/>
    </dgm:pt>
    <dgm:pt modelId="{594064CA-8383-4BAE-8A14-0B4F3A4044A2}" type="pres">
      <dgm:prSet presAssocID="{B3684E9F-D250-4BE4-8578-FB3F3131DD64}" presName="parentText" presStyleLbl="node1" presStyleIdx="2" presStyleCnt="3">
        <dgm:presLayoutVars>
          <dgm:chMax val="0"/>
          <dgm:bulletEnabled val="1"/>
        </dgm:presLayoutVars>
      </dgm:prSet>
      <dgm:spPr/>
      <dgm:t>
        <a:bodyPr/>
        <a:lstStyle/>
        <a:p>
          <a:endParaRPr lang="en-GB"/>
        </a:p>
      </dgm:t>
    </dgm:pt>
  </dgm:ptLst>
  <dgm:cxnLst>
    <dgm:cxn modelId="{09C67CB8-0FA3-4161-990D-5AFB6488FABF}" type="presOf" srcId="{B3684E9F-D250-4BE4-8578-FB3F3131DD64}" destId="{594064CA-8383-4BAE-8A14-0B4F3A4044A2}" srcOrd="0" destOrd="0" presId="urn:microsoft.com/office/officeart/2005/8/layout/vList2"/>
    <dgm:cxn modelId="{3A5FDDB1-895B-43E4-AC9D-3046B709E91F}" srcId="{CDFC671F-A6C8-4037-89CB-20BC471E6A60}" destId="{B3684E9F-D250-4BE4-8578-FB3F3131DD64}" srcOrd="2" destOrd="0" parTransId="{D9488831-12DE-4F87-8DD3-62C4655B2075}" sibTransId="{542366A0-312D-443F-B91E-6F47942FD5F1}"/>
    <dgm:cxn modelId="{996341C3-13F9-48A1-99E5-0DFEB105EE93}" type="presOf" srcId="{10F2C22B-E8BC-400E-945F-2AF6D9DD429D}" destId="{CEB24CD0-777E-44D0-B304-DB016F467F6D}" srcOrd="0" destOrd="0" presId="urn:microsoft.com/office/officeart/2005/8/layout/vList2"/>
    <dgm:cxn modelId="{EE1CD99C-0486-4B64-ACD0-9C516DD8E4F2}" type="presOf" srcId="{FA616D96-5B2A-409B-AA04-CBF4C817B43F}" destId="{458A91B9-3082-4345-9B5D-5B499EA0938F}" srcOrd="0" destOrd="0" presId="urn:microsoft.com/office/officeart/2005/8/layout/vList2"/>
    <dgm:cxn modelId="{935D119B-84DB-411C-93C0-E422C49A0AC8}" srcId="{CDFC671F-A6C8-4037-89CB-20BC471E6A60}" destId="{10F2C22B-E8BC-400E-945F-2AF6D9DD429D}" srcOrd="1" destOrd="0" parTransId="{3733C734-128F-40E7-8DE8-909341C4964A}" sibTransId="{0323ADA6-B58E-41A5-8B3D-8A785FAD00C8}"/>
    <dgm:cxn modelId="{B6715D5D-329F-4688-91C8-2E2E119B6FFC}" type="presOf" srcId="{CDFC671F-A6C8-4037-89CB-20BC471E6A60}" destId="{3B66AE38-E98A-408F-8CBC-F806634F6E3F}" srcOrd="0" destOrd="0" presId="urn:microsoft.com/office/officeart/2005/8/layout/vList2"/>
    <dgm:cxn modelId="{862F8984-27ED-4700-BF37-484D8B7E132F}" srcId="{CDFC671F-A6C8-4037-89CB-20BC471E6A60}" destId="{FA616D96-5B2A-409B-AA04-CBF4C817B43F}" srcOrd="0" destOrd="0" parTransId="{99118D2F-A119-4065-8DDC-2443E7767FF2}" sibTransId="{24349D00-FDD6-44DA-BD34-71D1B08DA675}"/>
    <dgm:cxn modelId="{68E6F755-371B-48E4-9588-8F937A7C4A70}" type="presParOf" srcId="{3B66AE38-E98A-408F-8CBC-F806634F6E3F}" destId="{458A91B9-3082-4345-9B5D-5B499EA0938F}" srcOrd="0" destOrd="0" presId="urn:microsoft.com/office/officeart/2005/8/layout/vList2"/>
    <dgm:cxn modelId="{726B62C0-BEEF-49FB-947E-D4CCD263BFD2}" type="presParOf" srcId="{3B66AE38-E98A-408F-8CBC-F806634F6E3F}" destId="{E56E5544-DE15-4A81-B343-D91E95EFBC5A}" srcOrd="1" destOrd="0" presId="urn:microsoft.com/office/officeart/2005/8/layout/vList2"/>
    <dgm:cxn modelId="{FEF40735-6AEC-46C6-A0E2-F4E145C418BB}" type="presParOf" srcId="{3B66AE38-E98A-408F-8CBC-F806634F6E3F}" destId="{CEB24CD0-777E-44D0-B304-DB016F467F6D}" srcOrd="2" destOrd="0" presId="urn:microsoft.com/office/officeart/2005/8/layout/vList2"/>
    <dgm:cxn modelId="{816ADEB6-FB41-475F-88A9-9A635E7F3336}" type="presParOf" srcId="{3B66AE38-E98A-408F-8CBC-F806634F6E3F}" destId="{76A5EDCC-1229-46F7-89DE-BD704FA8871E}" srcOrd="3" destOrd="0" presId="urn:microsoft.com/office/officeart/2005/8/layout/vList2"/>
    <dgm:cxn modelId="{C3C1D12B-C98F-4202-8468-407927369BA5}" type="presParOf" srcId="{3B66AE38-E98A-408F-8CBC-F806634F6E3F}" destId="{594064CA-8383-4BAE-8A14-0B4F3A4044A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A91B9-3082-4345-9B5D-5B499EA0938F}">
      <dsp:nvSpPr>
        <dsp:cNvPr id="0" name=""/>
        <dsp:cNvSpPr/>
      </dsp:nvSpPr>
      <dsp:spPr>
        <a:xfrm>
          <a:off x="0" y="100554"/>
          <a:ext cx="6096000" cy="125307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0" kern="1200" dirty="0" smtClean="0">
              <a:solidFill>
                <a:schemeClr val="tx1"/>
              </a:solidFill>
            </a:rPr>
            <a:t>After a period of time of practicing your Vital Few in line with your Practice Plan, request feedback..</a:t>
          </a:r>
        </a:p>
      </dsp:txBody>
      <dsp:txXfrm>
        <a:off x="61170" y="161724"/>
        <a:ext cx="5973660" cy="1130730"/>
      </dsp:txXfrm>
    </dsp:sp>
    <dsp:sp modelId="{CEB24CD0-777E-44D0-B304-DB016F467F6D}">
      <dsp:nvSpPr>
        <dsp:cNvPr id="0" name=""/>
        <dsp:cNvSpPr/>
      </dsp:nvSpPr>
      <dsp:spPr>
        <a:xfrm>
          <a:off x="0" y="1405464"/>
          <a:ext cx="6096000" cy="125307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en-GB" sz="1800" b="0" kern="1200" dirty="0" smtClean="0">
              <a:solidFill>
                <a:schemeClr val="tx1"/>
              </a:solidFill>
            </a:rPr>
            <a:t>You can (and are encouraged to) seek and invite feedback from a range of individuals on your development progress for example your line manager, goal mentors and colleagues/peers/direct reports</a:t>
          </a:r>
        </a:p>
      </dsp:txBody>
      <dsp:txXfrm>
        <a:off x="61170" y="1466634"/>
        <a:ext cx="5973660" cy="1130730"/>
      </dsp:txXfrm>
    </dsp:sp>
    <dsp:sp modelId="{594064CA-8383-4BAE-8A14-0B4F3A4044A2}">
      <dsp:nvSpPr>
        <dsp:cNvPr id="0" name=""/>
        <dsp:cNvSpPr/>
      </dsp:nvSpPr>
      <dsp:spPr>
        <a:xfrm>
          <a:off x="0" y="2710375"/>
          <a:ext cx="6096000" cy="125307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en-GB" sz="1800" kern="1200" dirty="0" smtClean="0">
              <a:solidFill>
                <a:schemeClr val="tx1"/>
              </a:solidFill>
            </a:rPr>
            <a:t>Use the button on the Practice Plan summary page to ‘Request Feedback’ or by clicking on Goals at the top taking you to Your Goals – click on show details and you can ‘Request Feedback’ from here too.</a:t>
          </a:r>
          <a:endParaRPr kumimoji="1" lang="en-US" sz="1800" kern="1200" dirty="0">
            <a:solidFill>
              <a:schemeClr val="tx1"/>
            </a:solidFill>
          </a:endParaRPr>
        </a:p>
      </dsp:txBody>
      <dsp:txXfrm>
        <a:off x="61170" y="2771545"/>
        <a:ext cx="5973660" cy="11307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E07F9E-E7B9-4981-992A-7E4402D7FD79}" type="datetimeFigureOut">
              <a:rPr lang="en-US" smtClean="0"/>
              <a:pPr/>
              <a:t>30.07.2014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9E6BA-A778-4501-A47A-4D697DF8AD94}" type="slidenum">
              <a:rPr lang="en-US" smtClean="0"/>
              <a:pPr/>
              <a:t>‹nr›</a:t>
            </a:fld>
            <a:endParaRPr lang="en-US"/>
          </a:p>
        </p:txBody>
      </p:sp>
    </p:spTree>
    <p:extLst>
      <p:ext uri="{BB962C8B-B14F-4D97-AF65-F5344CB8AC3E}">
        <p14:creationId xmlns:p14="http://schemas.microsoft.com/office/powerpoint/2010/main" val="419599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Behaviour change is challenging.  Leaders don’t spontaneously</a:t>
            </a:r>
            <a:r>
              <a:rPr lang="en-US" baseline="0" dirty="0" smtClean="0"/>
              <a:t> wake up each morning and modify their approach to </a:t>
            </a:r>
            <a:r>
              <a:rPr lang="en-US" baseline="0" dirty="0" err="1" smtClean="0"/>
              <a:t>recognising</a:t>
            </a:r>
            <a:r>
              <a:rPr lang="en-US" baseline="0" dirty="0" smtClean="0"/>
              <a:t> talent, including them more in problem solving, decision making or planning processes or limiting their tendency to interrupt others while they are speaking.</a:t>
            </a:r>
          </a:p>
          <a:p>
            <a:endParaRPr lang="en-US" baseline="0" dirty="0" smtClean="0"/>
          </a:p>
          <a:p>
            <a:r>
              <a:rPr lang="en-US" baseline="0" dirty="0" smtClean="0"/>
              <a:t>In fact, research suggests that it takes about 4-8 weeks of deliberate </a:t>
            </a:r>
            <a:r>
              <a:rPr lang="en-US" baseline="0" dirty="0" err="1" smtClean="0"/>
              <a:t>practise</a:t>
            </a:r>
            <a:r>
              <a:rPr lang="en-US" baseline="0" dirty="0" smtClean="0"/>
              <a:t> before new neural circuits are strengthened and 30-90 days to develop a comfort level in truing new </a:t>
            </a:r>
            <a:r>
              <a:rPr lang="en-US" baseline="0" dirty="0" err="1" smtClean="0"/>
              <a:t>behaviours</a:t>
            </a:r>
            <a:r>
              <a:rPr lang="en-US" baseline="0" dirty="0" smtClean="0"/>
              <a:t> and having some basic level of competence.</a:t>
            </a:r>
          </a:p>
          <a:p>
            <a:endParaRPr lang="en-US" baseline="0" dirty="0" smtClean="0"/>
          </a:p>
          <a:p>
            <a:r>
              <a:rPr lang="en-US" baseline="0" dirty="0" smtClean="0"/>
              <a:t>Momentor was developed as a platform to translate insights from training and coaching into successful </a:t>
            </a:r>
            <a:r>
              <a:rPr lang="en-US" baseline="0" dirty="0" err="1" smtClean="0"/>
              <a:t>behaviour</a:t>
            </a:r>
            <a:r>
              <a:rPr lang="en-US" baseline="0" dirty="0" smtClean="0"/>
              <a:t> change enhancing leadership effectiveness associated with talent engagement, retention and productivity.</a:t>
            </a:r>
            <a:endParaRPr lang="en-US"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a:t>
            </a:fld>
            <a:endParaRPr lang="en-US"/>
          </a:p>
        </p:txBody>
      </p:sp>
    </p:spTree>
    <p:extLst>
      <p:ext uri="{BB962C8B-B14F-4D97-AF65-F5344CB8AC3E}">
        <p14:creationId xmlns:p14="http://schemas.microsoft.com/office/powerpoint/2010/main" val="322846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Momento</a:t>
            </a:r>
            <a:r>
              <a:rPr lang="en-GB" baseline="0" dirty="0" smtClean="0"/>
              <a:t>r will suggest 25 top a</a:t>
            </a:r>
            <a:r>
              <a:rPr lang="en-GB" dirty="0" smtClean="0"/>
              <a:t>ction</a:t>
            </a:r>
            <a:r>
              <a:rPr lang="en-GB" baseline="0" dirty="0" smtClean="0"/>
              <a:t> items taken from its extensive competency based resource library. Some simple one off activities  (e.g., read this article/book watch a podcast) that are arguably less useful for sustained behaviour change over time than actual practise (70:20:10 rule of talent development based on research by the </a:t>
            </a:r>
            <a:r>
              <a:rPr lang="en-GB" baseline="0" dirty="0" err="1" smtClean="0"/>
              <a:t>Center</a:t>
            </a:r>
            <a:r>
              <a:rPr lang="en-GB" baseline="0" dirty="0" smtClean="0"/>
              <a:t> for Creative Leadership).</a:t>
            </a:r>
          </a:p>
          <a:p>
            <a:endParaRPr lang="en-GB" baseline="0" dirty="0" smtClean="0"/>
          </a:p>
          <a:p>
            <a:r>
              <a:rPr lang="en-GB" baseline="0" dirty="0" smtClean="0"/>
              <a:t>Leaders can also add their own action items at any time for each of their goals.</a:t>
            </a:r>
          </a:p>
          <a:p>
            <a:endParaRPr lang="en-GB" baseline="0" dirty="0" smtClean="0"/>
          </a:p>
          <a:p>
            <a:r>
              <a:rPr lang="en-GB" baseline="0" dirty="0" smtClean="0"/>
              <a:t>Action items are ideally used as away to enhance knowledge, background reading, research, raise some questions, and learn more about their goal focus.</a:t>
            </a:r>
          </a:p>
          <a:p>
            <a:endParaRPr lang="en-GB" baseline="0" dirty="0" smtClean="0"/>
          </a:p>
        </p:txBody>
      </p:sp>
      <p:sp>
        <p:nvSpPr>
          <p:cNvPr id="4" name="Slide Number Placeholder 3"/>
          <p:cNvSpPr>
            <a:spLocks noGrp="1"/>
          </p:cNvSpPr>
          <p:nvPr>
            <p:ph type="sldNum" sz="quarter" idx="10"/>
          </p:nvPr>
        </p:nvSpPr>
        <p:spPr/>
        <p:txBody>
          <a:bodyPr/>
          <a:lstStyle/>
          <a:p>
            <a:fld id="{5689E6BA-A778-4501-A47A-4D697DF8AD94}" type="slidenum">
              <a:rPr lang="en-US" smtClean="0"/>
              <a:pPr/>
              <a:t>10</a:t>
            </a:fld>
            <a:endParaRPr lang="en-US"/>
          </a:p>
        </p:txBody>
      </p:sp>
    </p:spTree>
    <p:extLst>
      <p:ext uri="{BB962C8B-B14F-4D97-AF65-F5344CB8AC3E}">
        <p14:creationId xmlns:p14="http://schemas.microsoft.com/office/powerpoint/2010/main" val="298500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Momentor</a:t>
            </a:r>
            <a:r>
              <a:rPr lang="en-GB" baseline="0" dirty="0" smtClean="0"/>
              <a:t> uses the latest research(</a:t>
            </a:r>
            <a:r>
              <a:rPr lang="en-GB" baseline="0" dirty="0" err="1" smtClean="0"/>
              <a:t>Gollowitzer</a:t>
            </a:r>
            <a:r>
              <a:rPr lang="en-GB" baseline="0" dirty="0" smtClean="0"/>
              <a:t> and colleagues) on what psychologists call “implementation intentions” using a two-step process:</a:t>
            </a:r>
          </a:p>
          <a:p>
            <a:pPr marL="228600" indent="-228600">
              <a:buAutoNum type="arabicPeriod"/>
            </a:pPr>
            <a:r>
              <a:rPr lang="en-GB" baseline="0" dirty="0" smtClean="0"/>
              <a:t>Triggers of behaviour (either time based or situation based such as “Monday/Wednesday/Friday at 6am” or “When I am in my weekly staff meetings”</a:t>
            </a:r>
          </a:p>
          <a:p>
            <a:pPr marL="228600" indent="-228600">
              <a:buAutoNum type="arabicPeriod"/>
            </a:pPr>
            <a:r>
              <a:rPr lang="en-GB" baseline="0" dirty="0" smtClean="0"/>
              <a:t>Specification of the actual behaviour to practise</a:t>
            </a:r>
          </a:p>
          <a:p>
            <a:endParaRPr lang="en-GB" baseline="0" dirty="0" smtClean="0"/>
          </a:p>
          <a:p>
            <a:r>
              <a:rPr lang="en-GB" baseline="0" dirty="0" smtClean="0"/>
              <a:t>Momentor provides a structure for answering the question of “How long should I practice?” as it depends on the complexity of the goal and often realistically people can observe it</a:t>
            </a:r>
          </a:p>
          <a:p>
            <a:r>
              <a:rPr lang="en-GB" baseline="0" dirty="0" smtClean="0"/>
              <a:t>How often have you practiced and how often can people observe it.</a:t>
            </a:r>
          </a:p>
          <a:p>
            <a:endParaRPr lang="en-GB" baseline="0" dirty="0" smtClean="0"/>
          </a:p>
          <a:p>
            <a:r>
              <a:rPr lang="en-GB" baseline="0" dirty="0" smtClean="0"/>
              <a:t>Current research suggests that a leader needs 30 – 90 days of deliberate and varied practice (e.g., if you want to become a better runner – interval training) to make the new behaviour become automatic (a habit) and to successful maintain it over time.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11</a:t>
            </a:fld>
            <a:endParaRPr lang="en-US"/>
          </a:p>
        </p:txBody>
      </p:sp>
    </p:spTree>
    <p:extLst>
      <p:ext uri="{BB962C8B-B14F-4D97-AF65-F5344CB8AC3E}">
        <p14:creationId xmlns:p14="http://schemas.microsoft.com/office/powerpoint/2010/main" val="214229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Momentor provides visual diaries to help your trigger times – and commit to do something</a:t>
            </a:r>
            <a:r>
              <a:rPr lang="en-GB" baseline="0" dirty="0" smtClean="0"/>
              <a:t> at a behavioural level more, less, or</a:t>
            </a:r>
            <a:r>
              <a:rPr lang="en-GB" dirty="0" smtClean="0"/>
              <a:t> differently.</a:t>
            </a:r>
          </a:p>
          <a:p>
            <a:endParaRPr lang="en-GB" dirty="0" smtClean="0"/>
          </a:p>
          <a:p>
            <a:r>
              <a:rPr lang="en-GB" dirty="0" smtClean="0"/>
              <a:t>Once</a:t>
            </a:r>
            <a:r>
              <a:rPr lang="en-GB" baseline="0" dirty="0" smtClean="0"/>
              <a:t> you set up a Practise Plan, Momentor will send out a unique reminder to “nudge” you into action.</a:t>
            </a:r>
          </a:p>
          <a:p>
            <a:endParaRPr lang="en-GB" baseline="0" dirty="0" smtClean="0"/>
          </a:p>
          <a:p>
            <a:r>
              <a:rPr lang="en-GB" baseline="0" dirty="0" smtClean="0"/>
              <a:t>You can set up an unlimited number of “practise plans” for each goal.</a:t>
            </a:r>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12</a:t>
            </a:fld>
            <a:endParaRPr lang="en-US"/>
          </a:p>
        </p:txBody>
      </p:sp>
    </p:spTree>
    <p:extLst>
      <p:ext uri="{BB962C8B-B14F-4D97-AF65-F5344CB8AC3E}">
        <p14:creationId xmlns:p14="http://schemas.microsoft.com/office/powerpoint/2010/main" val="684609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set up a </a:t>
            </a:r>
            <a:r>
              <a:rPr lang="en-US" dirty="0" err="1" smtClean="0"/>
              <a:t>Practise</a:t>
            </a:r>
            <a:r>
              <a:rPr lang="en-US" dirty="0" smtClean="0"/>
              <a:t> Plan, Momentor will send out a unique reminder to “nudge” you into action.</a:t>
            </a:r>
          </a:p>
          <a:p>
            <a:endParaRPr lang="en-US" dirty="0" smtClean="0"/>
          </a:p>
          <a:p>
            <a:r>
              <a:rPr lang="en-US" dirty="0" smtClean="0"/>
              <a:t>You can set up an unlimited number of “</a:t>
            </a:r>
            <a:r>
              <a:rPr lang="en-US" dirty="0" err="1" smtClean="0"/>
              <a:t>practise</a:t>
            </a:r>
            <a:r>
              <a:rPr lang="en-US" dirty="0" smtClean="0"/>
              <a:t> plans” for each goal.</a:t>
            </a:r>
          </a:p>
          <a:p>
            <a:endParaRPr lang="en-US"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13</a:t>
            </a:fld>
            <a:endParaRPr lang="en-US"/>
          </a:p>
        </p:txBody>
      </p:sp>
    </p:spTree>
    <p:extLst>
      <p:ext uri="{BB962C8B-B14F-4D97-AF65-F5344CB8AC3E}">
        <p14:creationId xmlns:p14="http://schemas.microsoft.com/office/powerpoint/2010/main" val="160109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Although</a:t>
            </a:r>
            <a:r>
              <a:rPr lang="en-GB" baseline="0" dirty="0" smtClean="0"/>
              <a:t> we are all overwhelmed with email, Momentor uses this form of “nudging” to gently encourage successful completion of their practice plans once they have scheduled them.</a:t>
            </a:r>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14</a:t>
            </a:fld>
            <a:endParaRPr lang="en-US"/>
          </a:p>
        </p:txBody>
      </p:sp>
    </p:spTree>
    <p:extLst>
      <p:ext uri="{BB962C8B-B14F-4D97-AF65-F5344CB8AC3E}">
        <p14:creationId xmlns:p14="http://schemas.microsoft.com/office/powerpoint/2010/main" val="3766668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of the</a:t>
            </a:r>
            <a:r>
              <a:rPr lang="en-GB" baseline="0" dirty="0" smtClean="0"/>
              <a:t> great features about Momentor is the ability to take a “progress pulse” and solicit feedback about goal progress at any time and from an unlimited number of </a:t>
            </a:r>
            <a:r>
              <a:rPr lang="en-GB" baseline="0" dirty="0" err="1" smtClean="0"/>
              <a:t>raters</a:t>
            </a:r>
            <a:r>
              <a:rPr lang="en-GB" baseline="0" dirty="0" smtClean="0"/>
              <a:t>.</a:t>
            </a:r>
          </a:p>
          <a:p>
            <a:endParaRPr lang="en-GB" baseline="0" dirty="0" smtClean="0"/>
          </a:p>
          <a:p>
            <a:r>
              <a:rPr lang="en-GB" baseline="0" dirty="0" smtClean="0"/>
              <a:t>This feature is based on the research of Marshall Goldsmith and his published “</a:t>
            </a:r>
            <a:r>
              <a:rPr lang="en-GB" baseline="0" dirty="0" err="1" smtClean="0"/>
              <a:t>feedforward</a:t>
            </a:r>
            <a:r>
              <a:rPr lang="en-GB" baseline="0" dirty="0" smtClean="0"/>
              <a:t>” evaluation approach.</a:t>
            </a:r>
          </a:p>
          <a:p>
            <a:r>
              <a:rPr lang="en-GB" dirty="0" smtClean="0"/>
              <a:t>http://www.marshallgoldsmithlibrary.com/cim/articles_display.php?aid=110</a:t>
            </a:r>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15</a:t>
            </a:fld>
            <a:endParaRPr lang="en-US"/>
          </a:p>
        </p:txBody>
      </p:sp>
    </p:spTree>
    <p:extLst>
      <p:ext uri="{BB962C8B-B14F-4D97-AF65-F5344CB8AC3E}">
        <p14:creationId xmlns:p14="http://schemas.microsoft.com/office/powerpoint/2010/main" val="129755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Although</a:t>
            </a:r>
            <a:r>
              <a:rPr lang="en-GB" baseline="0" dirty="0" smtClean="0"/>
              <a:t> we are all overwhelmed with email, Momentor uses this form of “nudging” to gently encourage successful completion of their development plan goals.  The leader can change the frequency of receiving these emails (default is once per week) if they prefer.</a:t>
            </a:r>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16</a:t>
            </a:fld>
            <a:endParaRPr lang="en-US"/>
          </a:p>
        </p:txBody>
      </p:sp>
    </p:spTree>
    <p:extLst>
      <p:ext uri="{BB962C8B-B14F-4D97-AF65-F5344CB8AC3E}">
        <p14:creationId xmlns:p14="http://schemas.microsoft.com/office/powerpoint/2010/main" val="161678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great feature of Momentor</a:t>
            </a:r>
            <a:r>
              <a:rPr lang="en-GB" baseline="0" dirty="0" smtClean="0"/>
              <a:t> is the ability to see goal evaluation as often as you like!</a:t>
            </a:r>
          </a:p>
          <a:p>
            <a:endParaRPr lang="en-GB" baseline="0" dirty="0" smtClean="0"/>
          </a:p>
          <a:p>
            <a:r>
              <a:rPr lang="en-GB" baseline="0" dirty="0" smtClean="0"/>
              <a:t>And, from as many individuals as you would like to invite (the same or even different ones).</a:t>
            </a:r>
          </a:p>
          <a:p>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17</a:t>
            </a:fld>
            <a:endParaRPr lang="en-US"/>
          </a:p>
        </p:txBody>
      </p:sp>
    </p:spTree>
    <p:extLst>
      <p:ext uri="{BB962C8B-B14F-4D97-AF65-F5344CB8AC3E}">
        <p14:creationId xmlns:p14="http://schemas.microsoft.com/office/powerpoint/2010/main" val="255876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Invited raters are sent an email evaluation that takes no more than a few minutes</a:t>
            </a:r>
            <a:r>
              <a:rPr lang="en-US" baseline="0" dirty="0" smtClean="0"/>
              <a:t> to complete.</a:t>
            </a:r>
          </a:p>
          <a:p>
            <a:endParaRPr lang="en-US" baseline="0" dirty="0" smtClean="0"/>
          </a:p>
          <a:p>
            <a:r>
              <a:rPr lang="en-US" baseline="0" dirty="0" smtClean="0"/>
              <a:t>Raters can also provide brief comments to help the leader understand and continuously improve their performance.</a:t>
            </a:r>
          </a:p>
          <a:p>
            <a:endParaRPr lang="en-US" baseline="0" dirty="0" smtClean="0"/>
          </a:p>
          <a:p>
            <a:r>
              <a:rPr lang="en-US" baseline="0" dirty="0" smtClean="0"/>
              <a:t>Once done, the leader is notified by Momentor to log back in and review their feedback results.</a:t>
            </a:r>
            <a:endParaRPr lang="en-US"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18</a:t>
            </a:fld>
            <a:endParaRPr lang="en-US"/>
          </a:p>
        </p:txBody>
      </p:sp>
    </p:spTree>
    <p:extLst>
      <p:ext uri="{BB962C8B-B14F-4D97-AF65-F5344CB8AC3E}">
        <p14:creationId xmlns:p14="http://schemas.microsoft.com/office/powerpoint/2010/main" val="357709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19</a:t>
            </a:fld>
            <a:endParaRPr lang="en-US"/>
          </a:p>
        </p:txBody>
      </p:sp>
    </p:spTree>
    <p:extLst>
      <p:ext uri="{BB962C8B-B14F-4D97-AF65-F5344CB8AC3E}">
        <p14:creationId xmlns:p14="http://schemas.microsoft.com/office/powerpoint/2010/main" val="401998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Momentor incorporates the latest evidence based research in neuropsychology and habit/</a:t>
            </a:r>
            <a:r>
              <a:rPr lang="en-US" baseline="0" dirty="0" err="1" smtClean="0"/>
              <a:t>behaviour</a:t>
            </a:r>
            <a:r>
              <a:rPr lang="en-US" baseline="0" dirty="0" smtClean="0"/>
              <a:t> change in several features as well as provides a unique tool for evaluating actual </a:t>
            </a:r>
            <a:r>
              <a:rPr lang="en-US" baseline="0" dirty="0" err="1" smtClean="0"/>
              <a:t>behaviour</a:t>
            </a:r>
            <a:r>
              <a:rPr lang="en-US" baseline="0" dirty="0" smtClean="0"/>
              <a:t> change (Kirkpatrick levels 2-3) to provide a metric of ROI for your 360-degree feedback intervention.</a:t>
            </a:r>
            <a:endParaRPr lang="en-US" dirty="0" smtClean="0"/>
          </a:p>
          <a:p>
            <a:endParaRPr lang="en-US"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2</a:t>
            </a:fld>
            <a:endParaRPr lang="en-US"/>
          </a:p>
        </p:txBody>
      </p:sp>
    </p:spTree>
    <p:extLst>
      <p:ext uri="{BB962C8B-B14F-4D97-AF65-F5344CB8AC3E}">
        <p14:creationId xmlns:p14="http://schemas.microsoft.com/office/powerpoint/2010/main" val="2675982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Momentor provides a graphic summary of goal</a:t>
            </a:r>
            <a:r>
              <a:rPr lang="en-US" baseline="0" dirty="0" smtClean="0"/>
              <a:t> feedback results to show continuous improvement over time.</a:t>
            </a:r>
          </a:p>
          <a:p>
            <a:endParaRPr lang="en-US" baseline="0" dirty="0" smtClean="0"/>
          </a:p>
          <a:p>
            <a:r>
              <a:rPr lang="en-US" baseline="0" dirty="0" smtClean="0"/>
              <a:t>The participant can compare and contrast goal progress to track how successful they have become with each goal they are working on as part of their professional development plan.</a:t>
            </a:r>
            <a:endParaRPr lang="en-US"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20</a:t>
            </a:fld>
            <a:endParaRPr lang="en-US"/>
          </a:p>
        </p:txBody>
      </p:sp>
    </p:spTree>
    <p:extLst>
      <p:ext uri="{BB962C8B-B14F-4D97-AF65-F5344CB8AC3E}">
        <p14:creationId xmlns:p14="http://schemas.microsoft.com/office/powerpoint/2010/main" val="650714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Momentor provides a comprehensive competency based resource library for</a:t>
            </a:r>
            <a:r>
              <a:rPr lang="en-US" baseline="0" dirty="0" smtClean="0"/>
              <a:t> 12-months.  It is constantly updated by a team of human resource professionals to include the latest resources.</a:t>
            </a:r>
          </a:p>
          <a:p>
            <a:endParaRPr lang="en-US" baseline="0" dirty="0" smtClean="0"/>
          </a:p>
          <a:p>
            <a:r>
              <a:rPr lang="en-US" baseline="0" dirty="0" smtClean="0"/>
              <a:t>Links to download and purchase books are included and all articles except for Harvard Business Review are part of the actual resource library.</a:t>
            </a:r>
            <a:endParaRPr lang="en-US"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21</a:t>
            </a:fld>
            <a:endParaRPr lang="en-US"/>
          </a:p>
        </p:txBody>
      </p:sp>
    </p:spTree>
    <p:extLst>
      <p:ext uri="{BB962C8B-B14F-4D97-AF65-F5344CB8AC3E}">
        <p14:creationId xmlns:p14="http://schemas.microsoft.com/office/powerpoint/2010/main" val="338738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Leaders can change email reminder</a:t>
            </a:r>
            <a:r>
              <a:rPr lang="en-GB" baseline="0" dirty="0" smtClean="0"/>
              <a:t> frequency and their log-in password at any time.</a:t>
            </a:r>
          </a:p>
          <a:p>
            <a:endParaRPr lang="en-GB" baseline="0" dirty="0" smtClean="0"/>
          </a:p>
          <a:p>
            <a:r>
              <a:rPr lang="en-US" smtClean="0"/>
              <a:t>The default for email reminders is weekly.</a:t>
            </a:r>
          </a:p>
          <a:p>
            <a:endParaRPr lang="en-US"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23</a:t>
            </a:fld>
            <a:endParaRPr lang="en-US"/>
          </a:p>
        </p:txBody>
      </p:sp>
    </p:spTree>
    <p:extLst>
      <p:ext uri="{BB962C8B-B14F-4D97-AF65-F5344CB8AC3E}">
        <p14:creationId xmlns:p14="http://schemas.microsoft.com/office/powerpoint/2010/main" val="39023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a:t>
            </a:r>
            <a:r>
              <a:rPr lang="en-US" baseline="0" dirty="0" smtClean="0"/>
              <a:t> participants from training </a:t>
            </a:r>
            <a:r>
              <a:rPr lang="en-US" baseline="0" dirty="0" err="1" smtClean="0"/>
              <a:t>programmes</a:t>
            </a:r>
            <a:r>
              <a:rPr lang="en-US" baseline="0" dirty="0" smtClean="0"/>
              <a:t> are sent an email from our Momentor administration system to invite them to begin their development journey resulting in an online professional development plan and structured </a:t>
            </a:r>
            <a:r>
              <a:rPr lang="en-US" baseline="0" dirty="0" err="1" smtClean="0"/>
              <a:t>practise</a:t>
            </a:r>
            <a:r>
              <a:rPr lang="en-US" baseline="0" dirty="0" smtClean="0"/>
              <a:t> sessions to leverage their strengths and/or focus on possible development opportunities based on the training or coaching goals.</a:t>
            </a:r>
            <a:endParaRPr lang="en-US"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3</a:t>
            </a:fld>
            <a:endParaRPr lang="en-US"/>
          </a:p>
        </p:txBody>
      </p:sp>
    </p:spTree>
    <p:extLst>
      <p:ext uri="{BB962C8B-B14F-4D97-AF65-F5344CB8AC3E}">
        <p14:creationId xmlns:p14="http://schemas.microsoft.com/office/powerpoint/2010/main" val="343996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Momentor begins the development journey focusing on one or more competencies that are integrated with your training and/or coaching goals.  These are pre-loaded once we set up Momentor for you based on the type of training or coaching you are doing.</a:t>
            </a:r>
          </a:p>
          <a:p>
            <a:endParaRPr lang="en-GB" baseline="0" dirty="0" smtClean="0"/>
          </a:p>
          <a:p>
            <a:r>
              <a:rPr lang="en-GB" baseline="0" dirty="0" smtClean="0"/>
              <a:t>Tip 1: It is recommended that leaders focus initially on no more than 1 or 2 goals </a:t>
            </a:r>
          </a:p>
          <a:p>
            <a:endParaRPr lang="en-GB" baseline="0" dirty="0" smtClean="0"/>
          </a:p>
          <a:p>
            <a:r>
              <a:rPr lang="en-GB" baseline="0" dirty="0" smtClean="0"/>
              <a:t>Tip 2: You can come back at any time during the 12-month subscription and work on additional development goals!</a:t>
            </a:r>
          </a:p>
          <a:p>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4</a:t>
            </a:fld>
            <a:endParaRPr lang="en-US"/>
          </a:p>
        </p:txBody>
      </p:sp>
    </p:spTree>
    <p:extLst>
      <p:ext uri="{BB962C8B-B14F-4D97-AF65-F5344CB8AC3E}">
        <p14:creationId xmlns:p14="http://schemas.microsoft.com/office/powerpoint/2010/main" val="120233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Momentor will automatically suggest 5 generic goals  but you can write  your own in a way that when you go out in the future to get evaluation feedback – writing it in a way that is clear and measureable – someone can observe whether you have changed your </a:t>
            </a:r>
            <a:r>
              <a:rPr lang="en-US" dirty="0" err="1" smtClean="0"/>
              <a:t>behaviour</a:t>
            </a:r>
            <a:r>
              <a:rPr lang="en-US" dirty="0" smtClean="0"/>
              <a:t>.</a:t>
            </a:r>
          </a:p>
          <a:p>
            <a:endParaRPr lang="en-US" dirty="0" smtClean="0"/>
          </a:p>
          <a:p>
            <a:r>
              <a:rPr lang="en-US" dirty="0" smtClean="0"/>
              <a:t>These become your “outcome based goals” that will be evaluated using the </a:t>
            </a:r>
            <a:r>
              <a:rPr lang="en-US" dirty="0" err="1" smtClean="0"/>
              <a:t>feedforward</a:t>
            </a:r>
            <a:r>
              <a:rPr lang="en-US" dirty="0" smtClean="0"/>
              <a:t> “goal evaluation” feature at any time within Momentor</a:t>
            </a:r>
          </a:p>
        </p:txBody>
      </p:sp>
      <p:sp>
        <p:nvSpPr>
          <p:cNvPr id="4" name="Slide Number Placeholder 3"/>
          <p:cNvSpPr>
            <a:spLocks noGrp="1"/>
          </p:cNvSpPr>
          <p:nvPr>
            <p:ph type="sldNum" sz="quarter" idx="10"/>
          </p:nvPr>
        </p:nvSpPr>
        <p:spPr/>
        <p:txBody>
          <a:bodyPr/>
          <a:lstStyle/>
          <a:p>
            <a:fld id="{5689E6BA-A778-4501-A47A-4D697DF8AD94}" type="slidenum">
              <a:rPr lang="en-US" smtClean="0"/>
              <a:pPr/>
              <a:t>5</a:t>
            </a:fld>
            <a:endParaRPr lang="en-US"/>
          </a:p>
        </p:txBody>
      </p:sp>
    </p:spTree>
    <p:extLst>
      <p:ext uri="{BB962C8B-B14F-4D97-AF65-F5344CB8AC3E}">
        <p14:creationId xmlns:p14="http://schemas.microsoft.com/office/powerpoint/2010/main" val="329181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a:t>
            </a:r>
            <a:r>
              <a:rPr lang="en-GB" baseline="0" dirty="0" smtClean="0"/>
              <a:t> until this point Momentor will keep nagging you </a:t>
            </a:r>
            <a:r>
              <a:rPr lang="en-GB" i="1" baseline="0" dirty="0" smtClean="0"/>
              <a:t>politely</a:t>
            </a:r>
            <a:r>
              <a:rPr lang="en-GB" baseline="0" dirty="0" smtClean="0"/>
              <a:t> until the end date you’ve submitted – until the end date when Momentor will encourage seek evaluation feedback.</a:t>
            </a:r>
          </a:p>
          <a:p>
            <a:endParaRPr lang="en-GB" baseline="0" dirty="0" smtClean="0"/>
          </a:p>
          <a:p>
            <a:r>
              <a:rPr lang="en-GB" baseline="0" dirty="0" smtClean="0"/>
              <a:t>Positive reminders (“nudge psychology”) have been shown to be strongly associated with maintenance of new behaviours based on research in the health psychology field and the work of University of Chicago economists </a:t>
            </a:r>
            <a:r>
              <a:rPr lang="en-US" baseline="0" dirty="0" smtClean="0"/>
              <a:t>Richard H. </a:t>
            </a:r>
            <a:r>
              <a:rPr lang="en-US" baseline="0" dirty="0" err="1" smtClean="0"/>
              <a:t>Thaler</a:t>
            </a:r>
            <a:r>
              <a:rPr lang="en-US" baseline="0" dirty="0" smtClean="0"/>
              <a:t> and Cass R. </a:t>
            </a:r>
            <a:r>
              <a:rPr lang="en-US" baseline="0" dirty="0" err="1" smtClean="0"/>
              <a:t>Sunstein</a:t>
            </a:r>
            <a:endParaRPr lang="en-US" baseline="0" dirty="0" smtClean="0"/>
          </a:p>
          <a:p>
            <a:endParaRPr lang="en-US" baseline="0" dirty="0" smtClean="0"/>
          </a:p>
          <a:p>
            <a:r>
              <a:rPr lang="en-GB" dirty="0" smtClean="0"/>
              <a:t>http://www.local.gov.uk/documents/10180/11463/Changing+behaviours+in+public+health+-+to+nudge+or+to+shove/5ae3b9c8-e476-495b-89b4-401d70e1e2aa </a:t>
            </a:r>
            <a:endParaRPr lang="en-GB"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E2BBF4F-9F57-42CD-965B-A85B244B970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74167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Momentor uses a 3-step outcome</a:t>
            </a:r>
            <a:r>
              <a:rPr lang="en-GB" baseline="0" dirty="0" smtClean="0"/>
              <a:t> goal setting process that includes:</a:t>
            </a:r>
          </a:p>
          <a:p>
            <a:endParaRPr lang="en-GB" baseline="0" dirty="0" smtClean="0"/>
          </a:p>
          <a:p>
            <a:pPr marL="228600" indent="-228600">
              <a:buAutoNum type="arabicPeriod"/>
            </a:pPr>
            <a:r>
              <a:rPr lang="en-GB" baseline="0" dirty="0" smtClean="0"/>
              <a:t>Writing the goal outcome</a:t>
            </a:r>
          </a:p>
          <a:p>
            <a:pPr marL="228600" indent="-228600">
              <a:buAutoNum type="arabicPeriod"/>
            </a:pPr>
            <a:r>
              <a:rPr lang="en-GB" baseline="0" dirty="0" smtClean="0"/>
              <a:t>Creating a date for reminder to evaluate goal progress</a:t>
            </a:r>
          </a:p>
          <a:p>
            <a:pPr marL="228600" indent="-228600">
              <a:buAutoNum type="arabicPeriod"/>
            </a:pPr>
            <a:r>
              <a:rPr lang="en-GB" baseline="0" dirty="0" smtClean="0"/>
              <a:t>Inviting an unlimited number of developmental partners (goal mentors) to reinforce, support and provide ongoing feedback via email to the leader</a:t>
            </a:r>
            <a:endParaRPr lang="en-GB"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E2BBF4F-9F57-42CD-965B-A85B244B970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74167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Although</a:t>
            </a:r>
            <a:r>
              <a:rPr lang="en-GB" baseline="0" dirty="0" smtClean="0"/>
              <a:t> we are all overwhelmed with email, Momentor uses this form of “nudging” to gently encourage successful completion of their development plan goals.  The leader can change the frequency of receiving these emails (default is once per week) if they prefer.</a:t>
            </a:r>
            <a:endParaRPr lang="en-GB" dirty="0"/>
          </a:p>
        </p:txBody>
      </p:sp>
      <p:sp>
        <p:nvSpPr>
          <p:cNvPr id="4" name="Slide Number Placeholder 3"/>
          <p:cNvSpPr>
            <a:spLocks noGrp="1"/>
          </p:cNvSpPr>
          <p:nvPr>
            <p:ph type="sldNum" sz="quarter" idx="10"/>
          </p:nvPr>
        </p:nvSpPr>
        <p:spPr/>
        <p:txBody>
          <a:bodyPr/>
          <a:lstStyle/>
          <a:p>
            <a:fld id="{5689E6BA-A778-4501-A47A-4D697DF8AD94}" type="slidenum">
              <a:rPr lang="en-US" smtClean="0"/>
              <a:pPr/>
              <a:t>8</a:t>
            </a:fld>
            <a:endParaRPr lang="en-US"/>
          </a:p>
        </p:txBody>
      </p:sp>
    </p:spTree>
    <p:extLst>
      <p:ext uri="{BB962C8B-B14F-4D97-AF65-F5344CB8AC3E}">
        <p14:creationId xmlns:p14="http://schemas.microsoft.com/office/powerpoint/2010/main" val="417208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optional – email based, confidential – goes directly to the goal mentor’s inbox – they won’t see your report or evaluation data but will see action items and practice plans.</a:t>
            </a:r>
          </a:p>
          <a:p>
            <a:endParaRPr lang="en-GB" baseline="0" dirty="0" smtClean="0"/>
          </a:p>
          <a:p>
            <a:r>
              <a:rPr lang="en-GB" baseline="0" dirty="0" smtClean="0"/>
              <a:t>Support network of people – we need peer support,  cheerleaders, development partner, champion – strong research to support sustainable behaviour change support is needed – support groups was a critical step</a:t>
            </a:r>
          </a:p>
          <a:p>
            <a:endParaRPr lang="en-GB" baseline="0" dirty="0" smtClean="0"/>
          </a:p>
          <a:p>
            <a:r>
              <a:rPr lang="en-GB" baseline="0" dirty="0" smtClean="0"/>
              <a:t>When thinking about who to select as a goal mentor it might be someone who has particular expertise around the goal you have chosen – this could be your manager &amp; if your organisation has an informal/formal mentoring process consider inviting</a:t>
            </a:r>
            <a:endParaRPr lang="en-GB" dirty="0"/>
          </a:p>
        </p:txBody>
      </p:sp>
      <p:sp>
        <p:nvSpPr>
          <p:cNvPr id="4" name="Footer Placeholder 3"/>
          <p:cNvSpPr>
            <a:spLocks noGrp="1"/>
          </p:cNvSpPr>
          <p:nvPr>
            <p:ph type="ftr" sz="quarter"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8E2BBF4F-9F57-42CD-965B-A85B244B970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74167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6D15AB-AD4E-4567-B120-97260303A371}" type="datetime1">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69981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51BBC8-B627-4169-BA75-C01569606722}" type="datetime1">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62911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5B5664-75C1-49A4-8FC3-0325BF6D9189}" type="datetime1">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56636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3B257-98A0-4A7D-94D9-C386F469E443}" type="datetime1">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97872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11FC0-D67C-4658-8328-4F62AF349965}" type="datetime1">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59471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822F48-0FF7-4DA1-9849-0B1B9132D090}" type="datetime1">
              <a:rPr lang="en-GB" smtClean="0">
                <a:solidFill>
                  <a:prstClr val="black">
                    <a:tint val="75000"/>
                  </a:prstClr>
                </a:solidFill>
              </a:rPr>
              <a:pPr/>
              <a:t>30.07.2014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90693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1FC79F-87C3-4C58-9620-4F40E17F9D6D}" type="datetime1">
              <a:rPr lang="en-GB" smtClean="0">
                <a:solidFill>
                  <a:prstClr val="black">
                    <a:tint val="75000"/>
                  </a:prstClr>
                </a:solidFill>
              </a:rPr>
              <a:pPr/>
              <a:t>30.07.2014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88127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F7E13A-373F-4F2F-A7A7-5B658B13F564}" type="datetime1">
              <a:rPr lang="en-GB" smtClean="0">
                <a:solidFill>
                  <a:prstClr val="black">
                    <a:tint val="75000"/>
                  </a:prstClr>
                </a:solidFill>
              </a:rPr>
              <a:pPr/>
              <a:t>30.07.2014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67573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3C092-46D7-4F11-8382-E1CB9B61BA75}" type="datetime1">
              <a:rPr lang="en-GB" smtClean="0">
                <a:solidFill>
                  <a:prstClr val="black">
                    <a:tint val="75000"/>
                  </a:prstClr>
                </a:solidFill>
              </a:rPr>
              <a:pPr/>
              <a:t>30.07.2014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97209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BC0FC-5EAB-4810-82EB-D72BB44372C2}" type="datetime1">
              <a:rPr lang="en-GB" smtClean="0">
                <a:solidFill>
                  <a:prstClr val="black">
                    <a:tint val="75000"/>
                  </a:prstClr>
                </a:solidFill>
              </a:rPr>
              <a:pPr/>
              <a:t>30.07.2014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34884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781CE-BCE8-4C10-8532-BD7D777E78B1}" type="datetime1">
              <a:rPr lang="en-GB" smtClean="0">
                <a:solidFill>
                  <a:prstClr val="black">
                    <a:tint val="75000"/>
                  </a:prstClr>
                </a:solidFill>
              </a:rPr>
              <a:pPr/>
              <a:t>30.07.2014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9849625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19B77-9B37-46D3-A9C2-8F891561449F}" type="datetime1">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42206-61FD-4615-ABF4-17CEE17FC056}"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51706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971352"/>
            <a:ext cx="8229600" cy="1143000"/>
          </a:xfrm>
        </p:spPr>
        <p:txBody>
          <a:bodyPr>
            <a:normAutofit fontScale="90000"/>
          </a:bodyPr>
          <a:lstStyle/>
          <a:p>
            <a:r>
              <a:rPr lang="en-GB" sz="5400" b="1" dirty="0" smtClean="0">
                <a:latin typeface="+mn-lt"/>
              </a:rPr>
              <a:t>Momentor</a:t>
            </a:r>
            <a:br>
              <a:rPr lang="en-GB" sz="5400" b="1" dirty="0" smtClean="0">
                <a:latin typeface="+mn-lt"/>
              </a:rPr>
            </a:br>
            <a:r>
              <a:rPr lang="en-GB" sz="5400" b="1" dirty="0" smtClean="0">
                <a:latin typeface="+mn-lt"/>
              </a:rPr>
              <a:t>How-To Guide</a:t>
            </a:r>
            <a:endParaRPr lang="en-GB" sz="54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a:t>
            </a:fld>
            <a:endParaRPr lang="en-GB" dirty="0">
              <a:solidFill>
                <a:prstClr val="black">
                  <a:tint val="75000"/>
                </a:prstClr>
              </a:solidFill>
            </a:endParaRPr>
          </a:p>
        </p:txBody>
      </p:sp>
      <p:sp>
        <p:nvSpPr>
          <p:cNvPr id="6" name="Rectangle 5"/>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a:xfrm>
            <a:off x="3167844" y="980728"/>
            <a:ext cx="2808312" cy="5959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b="1" dirty="0">
              <a:solidFill>
                <a:prstClr val="black"/>
              </a:solidFill>
            </a:endParaRPr>
          </a:p>
        </p:txBody>
      </p:sp>
      <p:sp>
        <p:nvSpPr>
          <p:cNvPr id="3" name="TextBox 2"/>
          <p:cNvSpPr txBox="1"/>
          <p:nvPr/>
        </p:nvSpPr>
        <p:spPr>
          <a:xfrm>
            <a:off x="1547664" y="2924944"/>
            <a:ext cx="5976664" cy="1200329"/>
          </a:xfrm>
          <a:prstGeom prst="rect">
            <a:avLst/>
          </a:prstGeom>
          <a:noFill/>
        </p:spPr>
        <p:txBody>
          <a:bodyPr wrap="square" rtlCol="0">
            <a:spAutoFit/>
          </a:bodyPr>
          <a:lstStyle/>
          <a:p>
            <a:pPr algn="ctr"/>
            <a:r>
              <a:rPr lang="en-GB" sz="3600" dirty="0" smtClean="0"/>
              <a:t>Maximizing the benefits of using Momentor for Coaching</a:t>
            </a:r>
            <a:endParaRPr lang="en-US"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584" y="4474105"/>
            <a:ext cx="5616624" cy="2247370"/>
          </a:xfrm>
          <a:prstGeom prst="rect">
            <a:avLst/>
          </a:prstGeom>
        </p:spPr>
      </p:pic>
    </p:spTree>
    <p:extLst>
      <p:ext uri="{BB962C8B-B14F-4D97-AF65-F5344CB8AC3E}">
        <p14:creationId xmlns:p14="http://schemas.microsoft.com/office/powerpoint/2010/main" val="54276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10</a:t>
            </a:fld>
            <a:endParaRPr lang="en-GB">
              <a:solidFill>
                <a:prstClr val="black">
                  <a:tint val="75000"/>
                </a:prstClr>
              </a:solidFill>
            </a:endParaRPr>
          </a:p>
        </p:txBody>
      </p:sp>
      <p:sp>
        <p:nvSpPr>
          <p:cNvPr id="9" name="Rectangle 2"/>
          <p:cNvSpPr>
            <a:spLocks noGrp="1" noChangeArrowheads="1"/>
          </p:cNvSpPr>
          <p:nvPr>
            <p:ph type="title"/>
          </p:nvPr>
        </p:nvSpPr>
        <p:spPr bwMode="auto">
          <a:xfrm>
            <a:off x="467544" y="404664"/>
            <a:ext cx="8229600" cy="4229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eaLnBrk="1" hangingPunct="1">
              <a:tabLst>
                <a:tab pos="4840288" algn="l"/>
              </a:tabLst>
            </a:pPr>
            <a:r>
              <a:rPr lang="en-GB" altLang="en-US" sz="3200" b="1" dirty="0" smtClean="0">
                <a:solidFill>
                  <a:schemeClr val="tx1"/>
                </a:solidFill>
                <a:latin typeface="+mn-lt"/>
              </a:rPr>
              <a:t>Adding Action Items</a:t>
            </a:r>
            <a:endParaRPr lang="en-US" altLang="en-US" sz="3200" b="1" dirty="0" smtClean="0">
              <a:solidFill>
                <a:schemeClr val="tx1"/>
              </a:solidFill>
              <a:latin typeface="+mn-lt"/>
            </a:endParaRPr>
          </a:p>
        </p:txBody>
      </p:sp>
      <p:sp>
        <p:nvSpPr>
          <p:cNvPr id="10" name="Rectangle 9"/>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itle 1"/>
          <p:cNvSpPr txBox="1">
            <a:spLocks/>
          </p:cNvSpPr>
          <p:nvPr/>
        </p:nvSpPr>
        <p:spPr>
          <a:xfrm>
            <a:off x="457200" y="188640"/>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5400" b="1" dirty="0">
              <a:solidFill>
                <a:prstClr val="black"/>
              </a:solidFill>
            </a:endParaRPr>
          </a:p>
        </p:txBody>
      </p:sp>
      <p:sp>
        <p:nvSpPr>
          <p:cNvPr id="5" name="TextBox 4"/>
          <p:cNvSpPr txBox="1"/>
          <p:nvPr/>
        </p:nvSpPr>
        <p:spPr>
          <a:xfrm>
            <a:off x="5652120" y="1062658"/>
            <a:ext cx="2232248" cy="4247317"/>
          </a:xfrm>
          <a:prstGeom prst="rect">
            <a:avLst/>
          </a:prstGeom>
          <a:noFill/>
        </p:spPr>
        <p:txBody>
          <a:bodyPr wrap="square" rtlCol="0">
            <a:spAutoFit/>
          </a:bodyPr>
          <a:lstStyle/>
          <a:p>
            <a:pPr algn="ctr"/>
            <a:r>
              <a:rPr lang="en-US" dirty="0">
                <a:solidFill>
                  <a:prstClr val="black"/>
                </a:solidFill>
                <a:cs typeface="Arial" pitchFamily="34" charset="0"/>
              </a:rPr>
              <a:t>Action items are tasks or things that you can easily identify as either completed or incomplete. Add your own or select from our recommended action items </a:t>
            </a:r>
            <a:r>
              <a:rPr lang="en-US" dirty="0" smtClean="0">
                <a:solidFill>
                  <a:prstClr val="black"/>
                </a:solidFill>
                <a:cs typeface="Arial" pitchFamily="34" charset="0"/>
              </a:rPr>
              <a:t>from </a:t>
            </a:r>
            <a:r>
              <a:rPr lang="en-US" dirty="0">
                <a:solidFill>
                  <a:prstClr val="black"/>
                </a:solidFill>
                <a:cs typeface="Arial" pitchFamily="34" charset="0"/>
              </a:rPr>
              <a:t>our resource </a:t>
            </a:r>
            <a:r>
              <a:rPr lang="en-US" dirty="0" smtClean="0">
                <a:solidFill>
                  <a:prstClr val="black"/>
                </a:solidFill>
                <a:cs typeface="Arial" pitchFamily="34" charset="0"/>
              </a:rPr>
              <a:t>library.</a:t>
            </a:r>
          </a:p>
          <a:p>
            <a:pPr algn="ctr"/>
            <a:endParaRPr lang="en-GB" dirty="0">
              <a:solidFill>
                <a:prstClr val="black"/>
              </a:solidFill>
              <a:cs typeface="Arial" pitchFamily="34" charset="0"/>
            </a:endParaRPr>
          </a:p>
          <a:p>
            <a:pPr algn="ctr"/>
            <a:r>
              <a:rPr lang="en-GB" dirty="0" smtClean="0">
                <a:solidFill>
                  <a:prstClr val="black"/>
                </a:solidFill>
                <a:cs typeface="Arial" pitchFamily="34" charset="0"/>
              </a:rPr>
              <a:t>Once you have added actions, click the ‘Back to goal details’ button </a:t>
            </a:r>
            <a:endParaRPr lang="en-US" dirty="0">
              <a:solidFill>
                <a:prstClr val="black"/>
              </a:solidFill>
              <a:cs typeface="Arial" pitchFamily="34" charset="0"/>
            </a:endParaRPr>
          </a:p>
          <a:p>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544" y="982469"/>
            <a:ext cx="4639800" cy="432048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26740" y="5457998"/>
            <a:ext cx="2505100" cy="923330"/>
          </a:xfrm>
          <a:prstGeom prst="rect">
            <a:avLst/>
          </a:prstGeom>
        </p:spPr>
        <p:txBody>
          <a:bodyPr wrap="square">
            <a:spAutoFit/>
          </a:bodyPr>
          <a:lstStyle/>
          <a:p>
            <a:pPr algn="ctr"/>
            <a:r>
              <a:rPr lang="en-GB" altLang="en-US" b="1" dirty="0" smtClean="0"/>
              <a:t>The next </a:t>
            </a:r>
            <a:r>
              <a:rPr lang="en-GB" altLang="en-US" b="1" dirty="0"/>
              <a:t>step is to click on ‘Teach me about practice </a:t>
            </a:r>
            <a:r>
              <a:rPr lang="en-GB" altLang="en-US" b="1" dirty="0" smtClean="0"/>
              <a:t>plans’.</a:t>
            </a:r>
            <a:endParaRPr lang="en-US" dirty="0"/>
          </a:p>
        </p:txBody>
      </p:sp>
      <p:cxnSp>
        <p:nvCxnSpPr>
          <p:cNvPr id="6" name="Straight Arrow Connector 5"/>
          <p:cNvCxnSpPr/>
          <p:nvPr/>
        </p:nvCxnSpPr>
        <p:spPr>
          <a:xfrm flipH="1" flipV="1">
            <a:off x="3419872" y="3956980"/>
            <a:ext cx="2088232" cy="32403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39" y="5375983"/>
            <a:ext cx="5554961" cy="9333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104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11</a:t>
            </a:fld>
            <a:endParaRPr lang="en-GB">
              <a:solidFill>
                <a:prstClr val="black">
                  <a:tint val="75000"/>
                </a:prstClr>
              </a:solidFill>
            </a:endParaRPr>
          </a:p>
        </p:txBody>
      </p:sp>
      <p:sp>
        <p:nvSpPr>
          <p:cNvPr id="9" name="Rectangle 2"/>
          <p:cNvSpPr>
            <a:spLocks noGrp="1" noChangeArrowheads="1"/>
          </p:cNvSpPr>
          <p:nvPr>
            <p:ph type="title"/>
          </p:nvPr>
        </p:nvSpPr>
        <p:spPr bwMode="auto">
          <a:xfrm>
            <a:off x="456456" y="341784"/>
            <a:ext cx="8229600" cy="63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eaLnBrk="1" hangingPunct="1">
              <a:tabLst>
                <a:tab pos="4840288" algn="l"/>
              </a:tabLst>
            </a:pPr>
            <a:r>
              <a:rPr lang="en-GB" altLang="en-US" sz="3200" b="1" dirty="0" smtClean="0">
                <a:solidFill>
                  <a:schemeClr val="tx1"/>
                </a:solidFill>
                <a:latin typeface="+mn-lt"/>
              </a:rPr>
              <a:t>Practice Plans</a:t>
            </a:r>
            <a:r>
              <a:rPr lang="en-GB" altLang="en-US" sz="2500" b="1" dirty="0" smtClean="0">
                <a:solidFill>
                  <a:schemeClr val="tx1"/>
                </a:solidFill>
                <a:latin typeface="+mn-lt"/>
              </a:rPr>
              <a:t/>
            </a:r>
            <a:br>
              <a:rPr lang="en-GB" altLang="en-US" sz="2500" b="1" dirty="0" smtClean="0">
                <a:solidFill>
                  <a:schemeClr val="tx1"/>
                </a:solidFill>
                <a:latin typeface="+mn-lt"/>
              </a:rPr>
            </a:br>
            <a:endParaRPr lang="en-US" altLang="en-US" sz="2000" b="1" dirty="0" smtClean="0">
              <a:solidFill>
                <a:schemeClr val="tx1"/>
              </a:solidFill>
              <a:latin typeface="+mn-lt"/>
            </a:endParaRPr>
          </a:p>
        </p:txBody>
      </p:sp>
      <p:sp>
        <p:nvSpPr>
          <p:cNvPr id="10" name="Rectangle 9"/>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1060624" y="1340768"/>
            <a:ext cx="7344816" cy="5047536"/>
          </a:xfrm>
          <a:prstGeom prst="rect">
            <a:avLst/>
          </a:prstGeom>
          <a:noFill/>
        </p:spPr>
        <p:txBody>
          <a:bodyPr wrap="square" rtlCol="0">
            <a:spAutoFit/>
          </a:bodyPr>
          <a:lstStyle/>
          <a:p>
            <a:pPr algn="ctr"/>
            <a:r>
              <a:rPr lang="en-US" sz="2800" dirty="0">
                <a:solidFill>
                  <a:prstClr val="black"/>
                </a:solidFill>
                <a:cs typeface="Arial" pitchFamily="34" charset="0"/>
              </a:rPr>
              <a:t>Practice Plans have two parts. </a:t>
            </a:r>
            <a:endParaRPr lang="en-US" sz="2800" dirty="0" smtClean="0">
              <a:solidFill>
                <a:prstClr val="black"/>
              </a:solidFill>
              <a:cs typeface="Arial" pitchFamily="34" charset="0"/>
            </a:endParaRPr>
          </a:p>
          <a:p>
            <a:pPr algn="ctr"/>
            <a:endParaRPr lang="en-US" sz="2400" dirty="0">
              <a:solidFill>
                <a:prstClr val="black"/>
              </a:solidFill>
              <a:cs typeface="Arial" pitchFamily="34" charset="0"/>
            </a:endParaRPr>
          </a:p>
          <a:p>
            <a:pPr algn="ctr"/>
            <a:endParaRPr lang="en-US" sz="2400" dirty="0" smtClean="0">
              <a:solidFill>
                <a:prstClr val="black"/>
              </a:solidFill>
              <a:cs typeface="Arial" pitchFamily="34" charset="0"/>
            </a:endParaRPr>
          </a:p>
          <a:p>
            <a:pPr algn="ctr"/>
            <a:endParaRPr lang="en-US" sz="2400" dirty="0">
              <a:solidFill>
                <a:prstClr val="black"/>
              </a:solidFill>
              <a:cs typeface="Arial" pitchFamily="34" charset="0"/>
            </a:endParaRPr>
          </a:p>
          <a:p>
            <a:pPr algn="ctr"/>
            <a:endParaRPr lang="en-US" sz="2400" dirty="0" smtClean="0">
              <a:solidFill>
                <a:prstClr val="black"/>
              </a:solidFill>
              <a:cs typeface="Arial" pitchFamily="34" charset="0"/>
            </a:endParaRPr>
          </a:p>
          <a:p>
            <a:pPr algn="ctr"/>
            <a:endParaRPr lang="en-US" sz="2400" dirty="0">
              <a:solidFill>
                <a:prstClr val="black"/>
              </a:solidFill>
              <a:cs typeface="Arial" pitchFamily="34" charset="0"/>
            </a:endParaRPr>
          </a:p>
          <a:p>
            <a:pPr algn="ctr"/>
            <a:endParaRPr lang="en-US" sz="2400" dirty="0" smtClean="0">
              <a:solidFill>
                <a:prstClr val="black"/>
              </a:solidFill>
              <a:cs typeface="Arial" pitchFamily="34" charset="0"/>
            </a:endParaRPr>
          </a:p>
          <a:p>
            <a:pPr algn="ctr"/>
            <a:endParaRPr lang="en-US" sz="2400" dirty="0">
              <a:solidFill>
                <a:prstClr val="black"/>
              </a:solidFill>
              <a:cs typeface="Arial" pitchFamily="34" charset="0"/>
            </a:endParaRPr>
          </a:p>
          <a:p>
            <a:pPr algn="ctr"/>
            <a:endParaRPr lang="en-US" sz="2400" dirty="0" smtClean="0">
              <a:solidFill>
                <a:prstClr val="black"/>
              </a:solidFill>
              <a:cs typeface="Arial" pitchFamily="34" charset="0"/>
            </a:endParaRPr>
          </a:p>
          <a:p>
            <a:pPr algn="ctr"/>
            <a:endParaRPr lang="en-US" sz="2400" dirty="0" smtClean="0">
              <a:solidFill>
                <a:prstClr val="black"/>
              </a:solidFill>
              <a:cs typeface="Arial" pitchFamily="34" charset="0"/>
            </a:endParaRPr>
          </a:p>
          <a:p>
            <a:pPr algn="ctr"/>
            <a:endParaRPr lang="en-GB" sz="2000" dirty="0" smtClean="0">
              <a:solidFill>
                <a:prstClr val="black"/>
              </a:solidFill>
              <a:cs typeface="Arial" pitchFamily="34" charset="0"/>
            </a:endParaRPr>
          </a:p>
          <a:p>
            <a:pPr algn="ctr"/>
            <a:r>
              <a:rPr lang="en-GB" sz="2000" dirty="0" err="1" smtClean="0">
                <a:solidFill>
                  <a:prstClr val="black"/>
                </a:solidFill>
                <a:cs typeface="Arial" pitchFamily="34" charset="0"/>
              </a:rPr>
              <a:t>Momentor</a:t>
            </a:r>
            <a:r>
              <a:rPr lang="en-GB" sz="2000" dirty="0" smtClean="0">
                <a:solidFill>
                  <a:prstClr val="black"/>
                </a:solidFill>
                <a:cs typeface="Arial" pitchFamily="34" charset="0"/>
              </a:rPr>
              <a:t> </a:t>
            </a:r>
            <a:r>
              <a:rPr lang="en-GB" sz="2000" dirty="0">
                <a:solidFill>
                  <a:prstClr val="black"/>
                </a:solidFill>
                <a:cs typeface="Arial" pitchFamily="34" charset="0"/>
              </a:rPr>
              <a:t>prompts you to share your practice plans with your goal mentor..</a:t>
            </a:r>
            <a:endParaRPr lang="en-US" sz="2000" dirty="0">
              <a:solidFill>
                <a:prstClr val="black"/>
              </a:solidFill>
              <a:cs typeface="Arial" pitchFamily="34" charset="0"/>
            </a:endParaRPr>
          </a:p>
          <a:p>
            <a:endParaRPr lang="en-US" dirty="0">
              <a:solidFill>
                <a:prstClr val="black"/>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042" y="2132856"/>
            <a:ext cx="845297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59632" y="3212976"/>
            <a:ext cx="2736304" cy="1323439"/>
          </a:xfrm>
          <a:prstGeom prst="rect">
            <a:avLst/>
          </a:prstGeom>
          <a:noFill/>
        </p:spPr>
        <p:txBody>
          <a:bodyPr wrap="square" rtlCol="0">
            <a:spAutoFit/>
          </a:bodyPr>
          <a:lstStyle/>
          <a:p>
            <a:pPr algn="ctr"/>
            <a:r>
              <a:rPr lang="en-US" sz="2000" dirty="0">
                <a:solidFill>
                  <a:prstClr val="black"/>
                </a:solidFill>
                <a:cs typeface="Arial" pitchFamily="34" charset="0"/>
              </a:rPr>
              <a:t>The first is the situation, or the trigger, where you'd like to behave differently</a:t>
            </a:r>
            <a:endParaRPr lang="en-US" sz="2000" dirty="0"/>
          </a:p>
        </p:txBody>
      </p:sp>
      <p:sp>
        <p:nvSpPr>
          <p:cNvPr id="8" name="TextBox 7"/>
          <p:cNvSpPr txBox="1"/>
          <p:nvPr/>
        </p:nvSpPr>
        <p:spPr>
          <a:xfrm>
            <a:off x="5364088" y="2780928"/>
            <a:ext cx="2736304" cy="1938992"/>
          </a:xfrm>
          <a:prstGeom prst="rect">
            <a:avLst/>
          </a:prstGeom>
          <a:noFill/>
        </p:spPr>
        <p:txBody>
          <a:bodyPr wrap="square" rtlCol="0">
            <a:spAutoFit/>
          </a:bodyPr>
          <a:lstStyle/>
          <a:p>
            <a:pPr algn="ctr"/>
            <a:endParaRPr lang="en-US" sz="2000" dirty="0">
              <a:solidFill>
                <a:prstClr val="black"/>
              </a:solidFill>
              <a:cs typeface="Arial" pitchFamily="34" charset="0"/>
            </a:endParaRPr>
          </a:p>
          <a:p>
            <a:pPr algn="ctr"/>
            <a:r>
              <a:rPr lang="en-US" sz="2000" dirty="0">
                <a:solidFill>
                  <a:prstClr val="black"/>
                </a:solidFill>
                <a:cs typeface="Arial" pitchFamily="34" charset="0"/>
              </a:rPr>
              <a:t>The second part is what you commit to do more, less or differently when you experience the trigger</a:t>
            </a:r>
          </a:p>
        </p:txBody>
      </p:sp>
    </p:spTree>
    <p:extLst>
      <p:ext uri="{BB962C8B-B14F-4D97-AF65-F5344CB8AC3E}">
        <p14:creationId xmlns:p14="http://schemas.microsoft.com/office/powerpoint/2010/main" val="83511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12</a:t>
            </a:fld>
            <a:endParaRPr lang="en-GB">
              <a:solidFill>
                <a:prstClr val="black">
                  <a:tint val="75000"/>
                </a:prstClr>
              </a:solidFill>
            </a:endParaRPr>
          </a:p>
        </p:txBody>
      </p:sp>
      <p:sp>
        <p:nvSpPr>
          <p:cNvPr id="9" name="Rectangle 2"/>
          <p:cNvSpPr>
            <a:spLocks noGrp="1" noChangeArrowheads="1"/>
          </p:cNvSpPr>
          <p:nvPr>
            <p:ph type="title"/>
          </p:nvPr>
        </p:nvSpPr>
        <p:spPr bwMode="auto">
          <a:xfrm>
            <a:off x="456456" y="260648"/>
            <a:ext cx="8229600" cy="63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eaLnBrk="1" hangingPunct="1">
              <a:tabLst>
                <a:tab pos="4840288" algn="l"/>
              </a:tabLst>
            </a:pPr>
            <a:r>
              <a:rPr lang="en-GB" altLang="en-US" sz="3200" b="1" dirty="0" smtClean="0">
                <a:solidFill>
                  <a:schemeClr val="tx1"/>
                </a:solidFill>
                <a:latin typeface="+mn-lt"/>
              </a:rPr>
              <a:t>Practice Plans</a:t>
            </a:r>
            <a:r>
              <a:rPr lang="en-GB" altLang="en-US" sz="2500" b="1" dirty="0" smtClean="0">
                <a:solidFill>
                  <a:schemeClr val="tx1"/>
                </a:solidFill>
                <a:latin typeface="+mn-lt"/>
              </a:rPr>
              <a:t/>
            </a:r>
            <a:br>
              <a:rPr lang="en-GB" altLang="en-US" sz="2500" b="1" dirty="0" smtClean="0">
                <a:solidFill>
                  <a:schemeClr val="tx1"/>
                </a:solidFill>
                <a:latin typeface="+mn-lt"/>
              </a:rPr>
            </a:br>
            <a:endParaRPr lang="en-US" altLang="en-US" sz="2000" b="1" dirty="0" smtClean="0">
              <a:solidFill>
                <a:schemeClr val="tx1"/>
              </a:solidFill>
              <a:latin typeface="+mn-lt"/>
            </a:endParaRPr>
          </a:p>
        </p:txBody>
      </p:sp>
      <p:sp>
        <p:nvSpPr>
          <p:cNvPr id="10" name="Rectangle 9"/>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644" y="836712"/>
            <a:ext cx="6408712" cy="554118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676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13</a:t>
            </a:fld>
            <a:endParaRPr lang="en-GB">
              <a:solidFill>
                <a:prstClr val="black">
                  <a:tint val="75000"/>
                </a:prstClr>
              </a:solidFill>
            </a:endParaRPr>
          </a:p>
        </p:txBody>
      </p:sp>
      <p:sp>
        <p:nvSpPr>
          <p:cNvPr id="9" name="Rectangle 2"/>
          <p:cNvSpPr>
            <a:spLocks noGrp="1" noChangeArrowheads="1"/>
          </p:cNvSpPr>
          <p:nvPr>
            <p:ph type="title"/>
          </p:nvPr>
        </p:nvSpPr>
        <p:spPr bwMode="auto">
          <a:xfrm>
            <a:off x="456456" y="188640"/>
            <a:ext cx="8229600" cy="63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eaLnBrk="1" hangingPunct="1">
              <a:tabLst>
                <a:tab pos="4840288" algn="l"/>
              </a:tabLst>
            </a:pPr>
            <a:r>
              <a:rPr lang="en-GB" altLang="en-US" sz="3200" b="1" dirty="0" smtClean="0">
                <a:solidFill>
                  <a:schemeClr val="tx1"/>
                </a:solidFill>
                <a:latin typeface="+mn-lt"/>
              </a:rPr>
              <a:t>Summary Page</a:t>
            </a:r>
            <a:r>
              <a:rPr lang="en-GB" altLang="en-US" sz="2500" b="1" dirty="0" smtClean="0">
                <a:solidFill>
                  <a:schemeClr val="tx1"/>
                </a:solidFill>
                <a:latin typeface="+mn-lt"/>
              </a:rPr>
              <a:t/>
            </a:r>
            <a:br>
              <a:rPr lang="en-GB" altLang="en-US" sz="2500" b="1" dirty="0" smtClean="0">
                <a:solidFill>
                  <a:schemeClr val="tx1"/>
                </a:solidFill>
                <a:latin typeface="+mn-lt"/>
              </a:rPr>
            </a:br>
            <a:endParaRPr lang="en-US" altLang="en-US" sz="2000" b="1" dirty="0" smtClean="0">
              <a:solidFill>
                <a:schemeClr val="tx1"/>
              </a:solidFill>
              <a:latin typeface="+mn-lt"/>
            </a:endParaRPr>
          </a:p>
        </p:txBody>
      </p:sp>
      <p:sp>
        <p:nvSpPr>
          <p:cNvPr id="10" name="Rectangle 9"/>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308" y="836712"/>
            <a:ext cx="4227384" cy="557986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191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1143000"/>
          </a:xfrm>
        </p:spPr>
        <p:txBody>
          <a:bodyPr>
            <a:noAutofit/>
          </a:bodyPr>
          <a:lstStyle/>
          <a:p>
            <a:r>
              <a:rPr lang="en-GB" sz="2800" b="1" dirty="0" smtClean="0">
                <a:latin typeface="+mn-lt"/>
              </a:rPr>
              <a:t>Momentor Reminds </a:t>
            </a:r>
            <a:r>
              <a:rPr lang="en-GB" sz="2800" b="1" dirty="0">
                <a:latin typeface="+mn-lt"/>
              </a:rPr>
              <a:t>Y</a:t>
            </a:r>
            <a:r>
              <a:rPr lang="en-GB" sz="2800" b="1" dirty="0" smtClean="0">
                <a:latin typeface="+mn-lt"/>
              </a:rPr>
              <a:t>ou about your Practice Plans</a:t>
            </a:r>
            <a:r>
              <a:rPr lang="en-GB" sz="4000" b="1" dirty="0" smtClean="0">
                <a:latin typeface="+mn-lt"/>
              </a:rPr>
              <a:t/>
            </a:r>
            <a:br>
              <a:rPr lang="en-GB" sz="4000" b="1" dirty="0" smtClean="0">
                <a:latin typeface="+mn-lt"/>
              </a:rPr>
            </a:br>
            <a:endParaRPr lang="en-GB" sz="18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14</a:t>
            </a:fld>
            <a:endParaRPr lang="en-GB">
              <a:solidFill>
                <a:prstClr val="black">
                  <a:tint val="75000"/>
                </a:prstClr>
              </a:solidFill>
            </a:endParaRPr>
          </a:p>
        </p:txBody>
      </p:sp>
      <p:sp>
        <p:nvSpPr>
          <p:cNvPr id="5" name="Rectangle 4"/>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6444208" y="1776861"/>
            <a:ext cx="2232248" cy="3416320"/>
          </a:xfrm>
          <a:prstGeom prst="rect">
            <a:avLst/>
          </a:prstGeom>
          <a:noFill/>
        </p:spPr>
        <p:txBody>
          <a:bodyPr wrap="square" rtlCol="0">
            <a:spAutoFit/>
          </a:bodyPr>
          <a:lstStyle/>
          <a:p>
            <a:pPr algn="ctr"/>
            <a:r>
              <a:rPr kumimoji="1" lang="en-US" sz="2400" dirty="0">
                <a:solidFill>
                  <a:prstClr val="black"/>
                </a:solidFill>
              </a:rPr>
              <a:t>Momentor sends out </a:t>
            </a:r>
            <a:r>
              <a:rPr kumimoji="1" lang="en-US" sz="2400" dirty="0" smtClean="0">
                <a:solidFill>
                  <a:prstClr val="black"/>
                </a:solidFill>
              </a:rPr>
              <a:t>a specific reminder to prompt participants to  put their practice plans into action</a:t>
            </a:r>
            <a:endParaRPr kumimoji="1" lang="en-US" sz="2400"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61" y="1788033"/>
            <a:ext cx="581025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97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en-GB" sz="4000" b="1" dirty="0" smtClean="0">
                <a:latin typeface="+mn-lt"/>
              </a:rPr>
              <a:t/>
            </a:r>
            <a:br>
              <a:rPr lang="en-GB" sz="4000" b="1" dirty="0" smtClean="0">
                <a:latin typeface="+mn-lt"/>
              </a:rPr>
            </a:br>
            <a:endParaRPr lang="en-GB" sz="18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15</a:t>
            </a:fld>
            <a:endParaRPr lang="en-GB">
              <a:solidFill>
                <a:prstClr val="black">
                  <a:tint val="75000"/>
                </a:prstClr>
              </a:solidFill>
            </a:endParaRPr>
          </a:p>
        </p:txBody>
      </p:sp>
      <p:sp>
        <p:nvSpPr>
          <p:cNvPr id="5" name="Rectangle 4"/>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8" name="Diagram 7"/>
          <p:cNvGraphicFramePr/>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899592" y="476672"/>
            <a:ext cx="7560840" cy="1077218"/>
          </a:xfrm>
          <a:prstGeom prst="rect">
            <a:avLst/>
          </a:prstGeom>
        </p:spPr>
        <p:txBody>
          <a:bodyPr wrap="square">
            <a:spAutoFit/>
          </a:bodyPr>
          <a:lstStyle/>
          <a:p>
            <a:pPr algn="ctr"/>
            <a:r>
              <a:rPr lang="en-GB" sz="3200" b="1" dirty="0" smtClean="0"/>
              <a:t>Evaluate – Feedback on your Development </a:t>
            </a:r>
            <a:r>
              <a:rPr lang="en-GB" sz="3200" b="1" dirty="0"/>
              <a:t>P</a:t>
            </a:r>
            <a:r>
              <a:rPr lang="en-GB" sz="3200" b="1" dirty="0" smtClean="0"/>
              <a:t>rogress</a:t>
            </a:r>
            <a:endParaRPr lang="en-GB" sz="3200" dirty="0"/>
          </a:p>
        </p:txBody>
      </p:sp>
    </p:spTree>
    <p:extLst>
      <p:ext uri="{BB962C8B-B14F-4D97-AF65-F5344CB8AC3E}">
        <p14:creationId xmlns:p14="http://schemas.microsoft.com/office/powerpoint/2010/main" val="87465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en-GB" sz="3200" b="1" dirty="0" smtClean="0">
                <a:latin typeface="+mn-lt"/>
              </a:rPr>
              <a:t>Momentor will remind you..</a:t>
            </a:r>
            <a:r>
              <a:rPr lang="en-GB" sz="4000" b="1" dirty="0" smtClean="0">
                <a:latin typeface="+mn-lt"/>
              </a:rPr>
              <a:t/>
            </a:r>
            <a:br>
              <a:rPr lang="en-GB" sz="4000" b="1" dirty="0" smtClean="0">
                <a:latin typeface="+mn-lt"/>
              </a:rPr>
            </a:br>
            <a:endParaRPr lang="en-GB" sz="18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16</a:t>
            </a:fld>
            <a:endParaRPr lang="en-GB">
              <a:solidFill>
                <a:prstClr val="black">
                  <a:tint val="75000"/>
                </a:prstClr>
              </a:solidFill>
            </a:endParaRPr>
          </a:p>
        </p:txBody>
      </p:sp>
      <p:sp>
        <p:nvSpPr>
          <p:cNvPr id="5" name="Rectangle 4"/>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6493818" y="1639828"/>
            <a:ext cx="2182638" cy="3477875"/>
          </a:xfrm>
          <a:prstGeom prst="rect">
            <a:avLst/>
          </a:prstGeom>
          <a:noFill/>
        </p:spPr>
        <p:txBody>
          <a:bodyPr wrap="square" rtlCol="0">
            <a:spAutoFit/>
          </a:bodyPr>
          <a:lstStyle/>
          <a:p>
            <a:pPr algn="ctr"/>
            <a:r>
              <a:rPr kumimoji="1" lang="en-US" sz="2000" dirty="0">
                <a:solidFill>
                  <a:prstClr val="black"/>
                </a:solidFill>
              </a:rPr>
              <a:t>Momentor sends out </a:t>
            </a:r>
            <a:r>
              <a:rPr kumimoji="1" lang="en-US" sz="2000" dirty="0" smtClean="0">
                <a:solidFill>
                  <a:prstClr val="black"/>
                </a:solidFill>
              </a:rPr>
              <a:t>a specific reminder to prompt participants to </a:t>
            </a:r>
            <a:r>
              <a:rPr kumimoji="1" lang="en-US" sz="2000" u="sng" dirty="0" smtClean="0">
                <a:solidFill>
                  <a:prstClr val="black"/>
                </a:solidFill>
              </a:rPr>
              <a:t>initiate goal feedback </a:t>
            </a:r>
            <a:r>
              <a:rPr kumimoji="1" lang="en-US" sz="2000" dirty="0" smtClean="0">
                <a:solidFill>
                  <a:prstClr val="black"/>
                </a:solidFill>
              </a:rPr>
              <a:t>after deliberate practice to measure goal success and progress</a:t>
            </a:r>
            <a:endParaRPr kumimoji="1" lang="en-US" sz="20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6597"/>
            <a:ext cx="58102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69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r>
              <a:rPr lang="en-GB" sz="3200" b="1" dirty="0" smtClean="0">
                <a:latin typeface="+mn-lt"/>
              </a:rPr>
              <a:t>Evaluate</a:t>
            </a:r>
            <a:r>
              <a:rPr lang="en-GB" sz="5400" b="1" dirty="0" smtClean="0">
                <a:latin typeface="+mn-lt"/>
              </a:rPr>
              <a:t/>
            </a:r>
            <a:br>
              <a:rPr lang="en-GB" sz="5400" b="1" dirty="0" smtClean="0">
                <a:latin typeface="+mn-lt"/>
              </a:rPr>
            </a:br>
            <a:endParaRPr lang="en-GB" sz="25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17</a:t>
            </a:fld>
            <a:endParaRPr lang="en-GB">
              <a:solidFill>
                <a:prstClr val="black">
                  <a:tint val="75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97126"/>
            <a:ext cx="4547220" cy="441605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5" y="3212976"/>
            <a:ext cx="4392488" cy="255506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827584" y="5229200"/>
            <a:ext cx="3096344" cy="646331"/>
          </a:xfrm>
          <a:prstGeom prst="rect">
            <a:avLst/>
          </a:prstGeom>
          <a:noFill/>
        </p:spPr>
        <p:txBody>
          <a:bodyPr wrap="square" rtlCol="0">
            <a:spAutoFit/>
          </a:bodyPr>
          <a:lstStyle/>
          <a:p>
            <a:r>
              <a:rPr lang="en-GB" dirty="0" smtClean="0"/>
              <a:t>You can also customise your invitation text..</a:t>
            </a:r>
            <a:endParaRPr lang="en-US" dirty="0"/>
          </a:p>
        </p:txBody>
      </p:sp>
      <p:sp>
        <p:nvSpPr>
          <p:cNvPr id="9" name="TextBox 8"/>
          <p:cNvSpPr txBox="1"/>
          <p:nvPr/>
        </p:nvSpPr>
        <p:spPr>
          <a:xfrm>
            <a:off x="5148064" y="764704"/>
            <a:ext cx="3096344" cy="2308324"/>
          </a:xfrm>
          <a:prstGeom prst="rect">
            <a:avLst/>
          </a:prstGeom>
          <a:noFill/>
        </p:spPr>
        <p:txBody>
          <a:bodyPr wrap="square" rtlCol="0">
            <a:spAutoFit/>
          </a:bodyPr>
          <a:lstStyle/>
          <a:p>
            <a:r>
              <a:rPr lang="en-GB" dirty="0" smtClean="0"/>
              <a:t>Verify the goal you have been working on</a:t>
            </a:r>
          </a:p>
          <a:p>
            <a:endParaRPr lang="en-GB" dirty="0"/>
          </a:p>
          <a:p>
            <a:r>
              <a:rPr lang="en-GB" dirty="0" smtClean="0"/>
              <a:t>Then invite </a:t>
            </a:r>
            <a:r>
              <a:rPr lang="en-GB" dirty="0" err="1" smtClean="0"/>
              <a:t>raters</a:t>
            </a:r>
            <a:r>
              <a:rPr lang="en-GB" dirty="0" smtClean="0"/>
              <a:t> to provide feedback on your progress– this can be for example, from your peers, your goal mentors, your line manager etc.</a:t>
            </a:r>
            <a:endParaRPr lang="en-US" dirty="0"/>
          </a:p>
        </p:txBody>
      </p:sp>
    </p:spTree>
    <p:extLst>
      <p:ext uri="{BB962C8B-B14F-4D97-AF65-F5344CB8AC3E}">
        <p14:creationId xmlns:p14="http://schemas.microsoft.com/office/powerpoint/2010/main" val="264522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r>
              <a:rPr lang="en-GB" sz="3200" b="1" dirty="0" smtClean="0">
                <a:latin typeface="+mn-lt"/>
              </a:rPr>
              <a:t/>
            </a:r>
            <a:br>
              <a:rPr lang="en-GB" sz="3200" b="1" dirty="0" smtClean="0">
                <a:latin typeface="+mn-lt"/>
              </a:rPr>
            </a:br>
            <a:r>
              <a:rPr lang="en-GB" sz="3200" b="1" dirty="0" smtClean="0">
                <a:latin typeface="+mn-lt"/>
              </a:rPr>
              <a:t>What your feedback nominees will receive</a:t>
            </a:r>
            <a:br>
              <a:rPr lang="en-GB" sz="3200" b="1" dirty="0" smtClean="0">
                <a:latin typeface="+mn-lt"/>
              </a:rPr>
            </a:br>
            <a:endParaRPr lang="en-GB" sz="32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18</a:t>
            </a:fld>
            <a:endParaRPr lang="en-GB">
              <a:solidFill>
                <a:prstClr val="black">
                  <a:tint val="75000"/>
                </a:prstClr>
              </a:solidFill>
            </a:endParaRPr>
          </a:p>
        </p:txBody>
      </p:sp>
      <p:sp>
        <p:nvSpPr>
          <p:cNvPr id="5" name="Rectangle 4"/>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642" y="1196752"/>
            <a:ext cx="7448550" cy="504825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385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en-GB" sz="3200" b="1" dirty="0" smtClean="0">
                <a:latin typeface="+mn-lt"/>
              </a:rPr>
              <a:t>Remember…</a:t>
            </a:r>
            <a:endParaRPr lang="en-GB" sz="32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19</a:t>
            </a:fld>
            <a:endParaRPr lang="en-GB">
              <a:solidFill>
                <a:prstClr val="black">
                  <a:tint val="75000"/>
                </a:prstClr>
              </a:solidFill>
            </a:endParaRPr>
          </a:p>
        </p:txBody>
      </p:sp>
      <p:sp>
        <p:nvSpPr>
          <p:cNvPr id="5" name="Rectangle 4"/>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1043608" y="1967349"/>
            <a:ext cx="2304256" cy="400110"/>
          </a:xfrm>
          <a:prstGeom prst="rect">
            <a:avLst/>
          </a:prstGeom>
          <a:noFill/>
        </p:spPr>
        <p:txBody>
          <a:bodyPr wrap="square" rtlCol="0">
            <a:spAutoFit/>
          </a:bodyPr>
          <a:lstStyle/>
          <a:p>
            <a:pPr algn="ctr"/>
            <a:endParaRPr kumimoji="1" lang="en-US" sz="2000" dirty="0">
              <a:solidFill>
                <a:prstClr val="black"/>
              </a:solidFill>
            </a:endParaRPr>
          </a:p>
        </p:txBody>
      </p:sp>
      <p:sp>
        <p:nvSpPr>
          <p:cNvPr id="7" name="Rectangle 2"/>
          <p:cNvSpPr txBox="1">
            <a:spLocks noChangeArrowheads="1"/>
          </p:cNvSpPr>
          <p:nvPr/>
        </p:nvSpPr>
        <p:spPr>
          <a:xfrm>
            <a:off x="467544" y="1628800"/>
            <a:ext cx="8305800" cy="4876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5000"/>
              </a:lnSpc>
              <a:spcBef>
                <a:spcPct val="0"/>
              </a:spcBef>
              <a:buFontTx/>
              <a:buNone/>
            </a:pPr>
            <a:r>
              <a:rPr lang="en-US" sz="2400" b="1" dirty="0" smtClean="0">
                <a:solidFill>
                  <a:prstClr val="black"/>
                </a:solidFill>
              </a:rPr>
              <a:t>Momentor Goal Evaluation:</a:t>
            </a:r>
          </a:p>
          <a:p>
            <a:pPr>
              <a:lnSpc>
                <a:spcPct val="85000"/>
              </a:lnSpc>
              <a:spcBef>
                <a:spcPct val="0"/>
              </a:spcBef>
              <a:buFont typeface="Wingdings" panose="05000000000000000000" pitchFamily="2" charset="2"/>
              <a:buChar char="Ø"/>
            </a:pPr>
            <a:endParaRPr lang="en-US" sz="2400" dirty="0" smtClean="0">
              <a:solidFill>
                <a:prstClr val="black"/>
              </a:solidFill>
            </a:endParaRPr>
          </a:p>
          <a:p>
            <a:pPr>
              <a:buClr>
                <a:prstClr val="black"/>
              </a:buClr>
            </a:pPr>
            <a:r>
              <a:rPr lang="en-US" sz="2400" dirty="0" smtClean="0">
                <a:solidFill>
                  <a:prstClr val="black"/>
                </a:solidFill>
              </a:rPr>
              <a:t>Is NOT a reassessment of your initial 360 feedback assessment</a:t>
            </a:r>
          </a:p>
          <a:p>
            <a:pPr>
              <a:buClr>
                <a:prstClr val="black"/>
              </a:buClr>
            </a:pPr>
            <a:endParaRPr lang="en-US" sz="2400" dirty="0" smtClean="0">
              <a:solidFill>
                <a:prstClr val="black"/>
              </a:solidFill>
            </a:endParaRPr>
          </a:p>
          <a:p>
            <a:pPr>
              <a:buClr>
                <a:prstClr val="black"/>
              </a:buClr>
            </a:pPr>
            <a:r>
              <a:rPr lang="en-US" sz="2400" dirty="0" smtClean="0">
                <a:solidFill>
                  <a:prstClr val="black"/>
                </a:solidFill>
              </a:rPr>
              <a:t>Provides you with robust, tangible data to support your effective development and behavior change </a:t>
            </a:r>
          </a:p>
          <a:p>
            <a:pPr>
              <a:buClr>
                <a:prstClr val="black"/>
              </a:buClr>
            </a:pPr>
            <a:endParaRPr lang="en-US" sz="2400" dirty="0" smtClean="0">
              <a:solidFill>
                <a:prstClr val="black"/>
              </a:solidFill>
            </a:endParaRPr>
          </a:p>
          <a:p>
            <a:pPr>
              <a:buClr>
                <a:prstClr val="black"/>
              </a:buClr>
            </a:pPr>
            <a:r>
              <a:rPr lang="en-US" sz="2400" dirty="0" smtClean="0">
                <a:solidFill>
                  <a:prstClr val="black"/>
                </a:solidFill>
              </a:rPr>
              <a:t>Will provide you with a real sense of personal achievement and motivation when you see the results of your efforts being </a:t>
            </a:r>
            <a:r>
              <a:rPr lang="en-US" sz="2400" dirty="0" err="1" smtClean="0">
                <a:solidFill>
                  <a:prstClr val="black"/>
                </a:solidFill>
              </a:rPr>
              <a:t>recognised</a:t>
            </a:r>
            <a:r>
              <a:rPr lang="en-US" sz="2400" dirty="0" smtClean="0">
                <a:solidFill>
                  <a:prstClr val="black"/>
                </a:solidFill>
              </a:rPr>
              <a:t>.</a:t>
            </a:r>
          </a:p>
          <a:p>
            <a:pPr marL="0" indent="0">
              <a:spcAft>
                <a:spcPct val="50000"/>
              </a:spcAft>
              <a:buClr>
                <a:prstClr val="black"/>
              </a:buClr>
              <a:buNone/>
            </a:pPr>
            <a:r>
              <a:rPr lang="en-US" sz="2400" dirty="0" smtClean="0">
                <a:solidFill>
                  <a:prstClr val="black"/>
                </a:solidFill>
                <a:latin typeface="Arial" charset="0"/>
              </a:rPr>
              <a:t>	</a:t>
            </a:r>
          </a:p>
        </p:txBody>
      </p:sp>
    </p:spTree>
    <p:extLst>
      <p:ext uri="{BB962C8B-B14F-4D97-AF65-F5344CB8AC3E}">
        <p14:creationId xmlns:p14="http://schemas.microsoft.com/office/powerpoint/2010/main" val="250171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2</a:t>
            </a:fld>
            <a:endParaRPr lang="en-GB">
              <a:solidFill>
                <a:prstClr val="black">
                  <a:tint val="75000"/>
                </a:prstClr>
              </a:solidFill>
            </a:endParaRPr>
          </a:p>
        </p:txBody>
      </p:sp>
      <p:sp>
        <p:nvSpPr>
          <p:cNvPr id="6" name="Rectangle 5"/>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1"/>
          <p:cNvSpPr txBox="1">
            <a:spLocks/>
          </p:cNvSpPr>
          <p:nvPr/>
        </p:nvSpPr>
        <p:spPr>
          <a:xfrm>
            <a:off x="3167844" y="980728"/>
            <a:ext cx="2808312" cy="5959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b="1"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77813"/>
            <a:ext cx="4320480" cy="59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077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en-GB" sz="3200" b="1" dirty="0" smtClean="0">
                <a:latin typeface="+mn-lt"/>
              </a:rPr>
              <a:t>How will you know you’ve improved</a:t>
            </a:r>
            <a:endParaRPr lang="en-GB" sz="32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20</a:t>
            </a:fld>
            <a:endParaRPr lang="en-GB">
              <a:solidFill>
                <a:prstClr val="black">
                  <a:tint val="75000"/>
                </a:prstClr>
              </a:solidFill>
            </a:endParaRPr>
          </a:p>
        </p:txBody>
      </p:sp>
      <p:sp>
        <p:nvSpPr>
          <p:cNvPr id="5" name="Rectangle 4"/>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1043608" y="1967349"/>
            <a:ext cx="2304256" cy="400110"/>
          </a:xfrm>
          <a:prstGeom prst="rect">
            <a:avLst/>
          </a:prstGeom>
          <a:noFill/>
        </p:spPr>
        <p:txBody>
          <a:bodyPr wrap="square" rtlCol="0">
            <a:spAutoFit/>
          </a:bodyPr>
          <a:lstStyle/>
          <a:p>
            <a:pPr algn="ctr"/>
            <a:endParaRPr kumimoji="1" lang="en-US" sz="2000" dirty="0">
              <a:solidFill>
                <a:prstClr val="black"/>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63" y="1376363"/>
            <a:ext cx="8220075" cy="41052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047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76672"/>
            <a:ext cx="8229600" cy="994122"/>
          </a:xfrm>
        </p:spPr>
        <p:txBody>
          <a:bodyPr>
            <a:noAutofit/>
          </a:bodyPr>
          <a:lstStyle/>
          <a:p>
            <a:r>
              <a:rPr lang="en-GB" sz="3200" b="1" dirty="0" smtClean="0">
                <a:latin typeface="+mn-lt"/>
              </a:rPr>
              <a:t/>
            </a:r>
            <a:br>
              <a:rPr lang="en-GB" sz="3200" b="1" dirty="0" smtClean="0">
                <a:latin typeface="+mn-lt"/>
              </a:rPr>
            </a:br>
            <a:r>
              <a:rPr lang="en-GB" sz="3200" b="1" dirty="0" smtClean="0">
                <a:latin typeface="+mn-lt"/>
              </a:rPr>
              <a:t/>
            </a:r>
            <a:br>
              <a:rPr lang="en-GB" sz="3200" b="1" dirty="0" smtClean="0">
                <a:latin typeface="+mn-lt"/>
              </a:rPr>
            </a:br>
            <a:r>
              <a:rPr lang="en-GB" sz="3200" b="1" dirty="0" smtClean="0">
                <a:latin typeface="+mn-lt"/>
              </a:rPr>
              <a:t>Using the Resource Library</a:t>
            </a:r>
            <a:r>
              <a:rPr lang="en-GB" sz="2000" b="1" dirty="0" smtClean="0">
                <a:latin typeface="+mn-lt"/>
              </a:rPr>
              <a:t/>
            </a:r>
            <a:br>
              <a:rPr lang="en-GB" sz="2000" b="1" dirty="0" smtClean="0">
                <a:latin typeface="+mn-lt"/>
              </a:rPr>
            </a:br>
            <a:r>
              <a:rPr lang="en-GB" sz="2000" b="1" dirty="0" smtClean="0">
                <a:latin typeface="+mn-lt"/>
              </a:rPr>
              <a:t>Particular resources will be suggested in line with the goals you have created, however, you can click on the Resource Library Tab at anytime to explore the entire library</a:t>
            </a:r>
            <a:r>
              <a:rPr lang="en-GB" sz="5400" b="1" dirty="0" smtClean="0">
                <a:latin typeface="+mn-lt"/>
              </a:rPr>
              <a:t/>
            </a:r>
            <a:br>
              <a:rPr lang="en-GB" sz="5400" b="1" dirty="0" smtClean="0">
                <a:latin typeface="+mn-lt"/>
              </a:rPr>
            </a:br>
            <a:endParaRPr lang="en-GB"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21</a:t>
            </a:fld>
            <a:endParaRPr lang="en-GB">
              <a:solidFill>
                <a:prstClr val="black">
                  <a:tint val="75000"/>
                </a:prstClr>
              </a:solidFill>
            </a:endParaRPr>
          </a:p>
        </p:txBody>
      </p:sp>
      <p:sp>
        <p:nvSpPr>
          <p:cNvPr id="23" name="TextBox 22"/>
          <p:cNvSpPr txBox="1"/>
          <p:nvPr/>
        </p:nvSpPr>
        <p:spPr>
          <a:xfrm>
            <a:off x="6260939" y="2348880"/>
            <a:ext cx="2685206" cy="3477875"/>
          </a:xfrm>
          <a:prstGeom prst="rect">
            <a:avLst/>
          </a:prstGeom>
          <a:noFill/>
        </p:spPr>
        <p:txBody>
          <a:bodyPr wrap="square" rtlCol="0">
            <a:spAutoFit/>
          </a:bodyPr>
          <a:lstStyle/>
          <a:p>
            <a:r>
              <a:rPr lang="en-GB" sz="2000" dirty="0">
                <a:solidFill>
                  <a:prstClr val="black"/>
                </a:solidFill>
              </a:rPr>
              <a:t>You can access a wide selection </a:t>
            </a:r>
            <a:r>
              <a:rPr lang="en-GB" sz="2000" dirty="0" smtClean="0">
                <a:solidFill>
                  <a:prstClr val="black"/>
                </a:solidFill>
              </a:rPr>
              <a:t>of…</a:t>
            </a:r>
            <a:endParaRPr lang="en-GB" sz="2000" dirty="0">
              <a:solidFill>
                <a:prstClr val="black"/>
              </a:solidFill>
            </a:endParaRPr>
          </a:p>
          <a:p>
            <a:endParaRPr lang="en-GB" sz="2000" dirty="0">
              <a:solidFill>
                <a:prstClr val="black"/>
              </a:solidFill>
            </a:endParaRPr>
          </a:p>
          <a:p>
            <a:pPr marL="285750" indent="-285750">
              <a:buFont typeface="Arial" panose="020B0604020202020204" pitchFamily="34" charset="0"/>
              <a:buChar char="•"/>
            </a:pPr>
            <a:r>
              <a:rPr lang="en-GB" sz="2000" i="1" dirty="0">
                <a:solidFill>
                  <a:prstClr val="black"/>
                </a:solidFill>
              </a:rPr>
              <a:t>Articles</a:t>
            </a:r>
          </a:p>
          <a:p>
            <a:pPr marL="285750" indent="-285750">
              <a:buFont typeface="Arial" panose="020B0604020202020204" pitchFamily="34" charset="0"/>
              <a:buChar char="•"/>
            </a:pPr>
            <a:r>
              <a:rPr lang="en-GB" sz="2000" i="1" dirty="0">
                <a:solidFill>
                  <a:prstClr val="black"/>
                </a:solidFill>
              </a:rPr>
              <a:t>Audio</a:t>
            </a:r>
          </a:p>
          <a:p>
            <a:pPr marL="285750" indent="-285750">
              <a:buFont typeface="Arial" panose="020B0604020202020204" pitchFamily="34" charset="0"/>
              <a:buChar char="•"/>
            </a:pPr>
            <a:r>
              <a:rPr lang="en-GB" sz="2000" i="1" dirty="0">
                <a:solidFill>
                  <a:prstClr val="black"/>
                </a:solidFill>
              </a:rPr>
              <a:t>Books</a:t>
            </a:r>
          </a:p>
          <a:p>
            <a:pPr marL="285750" indent="-285750">
              <a:buFont typeface="Arial" panose="020B0604020202020204" pitchFamily="34" charset="0"/>
              <a:buChar char="•"/>
            </a:pPr>
            <a:r>
              <a:rPr lang="en-GB" sz="2000" i="1" dirty="0" smtClean="0">
                <a:solidFill>
                  <a:prstClr val="black"/>
                </a:solidFill>
              </a:rPr>
              <a:t>On-the-job </a:t>
            </a:r>
            <a:r>
              <a:rPr lang="en-GB" sz="2000" i="1" dirty="0">
                <a:solidFill>
                  <a:prstClr val="black"/>
                </a:solidFill>
              </a:rPr>
              <a:t>activities</a:t>
            </a:r>
          </a:p>
          <a:p>
            <a:pPr marL="285750" indent="-285750">
              <a:buFont typeface="Arial" panose="020B0604020202020204" pitchFamily="34" charset="0"/>
              <a:buChar char="•"/>
            </a:pPr>
            <a:r>
              <a:rPr lang="en-GB" sz="2000" i="1" dirty="0">
                <a:solidFill>
                  <a:prstClr val="black"/>
                </a:solidFill>
              </a:rPr>
              <a:t>Video</a:t>
            </a:r>
          </a:p>
          <a:p>
            <a:pPr marL="285750" indent="-285750">
              <a:buFont typeface="Arial" panose="020B0604020202020204" pitchFamily="34" charset="0"/>
              <a:buChar char="•"/>
            </a:pPr>
            <a:r>
              <a:rPr lang="en-GB" sz="2000" i="1" dirty="0">
                <a:solidFill>
                  <a:prstClr val="black"/>
                </a:solidFill>
              </a:rPr>
              <a:t>Websites/ blogs</a:t>
            </a:r>
          </a:p>
          <a:p>
            <a:pPr marL="285750" indent="-285750">
              <a:buFont typeface="Arial" panose="020B0604020202020204" pitchFamily="34" charset="0"/>
              <a:buChar char="•"/>
            </a:pPr>
            <a:r>
              <a:rPr lang="en-GB" sz="2000" i="1" dirty="0">
                <a:solidFill>
                  <a:prstClr val="black"/>
                </a:solidFill>
              </a:rPr>
              <a:t>Workshops/ Seminars</a:t>
            </a:r>
          </a:p>
        </p:txBody>
      </p:sp>
      <p:cxnSp>
        <p:nvCxnSpPr>
          <p:cNvPr id="30" name="Straight Arrow Connector 29"/>
          <p:cNvCxnSpPr/>
          <p:nvPr/>
        </p:nvCxnSpPr>
        <p:spPr>
          <a:xfrm flipV="1">
            <a:off x="1040081" y="5172640"/>
            <a:ext cx="0" cy="416803"/>
          </a:xfrm>
          <a:prstGeom prst="straightConnector1">
            <a:avLst/>
          </a:prstGeom>
          <a:ln w="31750">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32" y="2155358"/>
            <a:ext cx="5616624" cy="298302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00209" y="5589443"/>
            <a:ext cx="4735270" cy="707886"/>
          </a:xfrm>
          <a:prstGeom prst="rect">
            <a:avLst/>
          </a:prstGeom>
          <a:noFill/>
        </p:spPr>
        <p:txBody>
          <a:bodyPr wrap="square" rtlCol="0">
            <a:spAutoFit/>
          </a:bodyPr>
          <a:lstStyle/>
          <a:p>
            <a:r>
              <a:rPr lang="en-GB" sz="2000" dirty="0">
                <a:solidFill>
                  <a:prstClr val="black"/>
                </a:solidFill>
              </a:rPr>
              <a:t>Your resource library will be based on, and linked to, your </a:t>
            </a:r>
            <a:r>
              <a:rPr lang="en-GB" sz="2000" dirty="0" smtClean="0">
                <a:solidFill>
                  <a:prstClr val="black"/>
                </a:solidFill>
              </a:rPr>
              <a:t>specific competency model</a:t>
            </a:r>
            <a:endParaRPr lang="en-US" sz="2000" dirty="0">
              <a:solidFill>
                <a:prstClr val="black"/>
              </a:solidFill>
            </a:endParaRPr>
          </a:p>
        </p:txBody>
      </p:sp>
    </p:spTree>
    <p:extLst>
      <p:ext uri="{BB962C8B-B14F-4D97-AF65-F5344CB8AC3E}">
        <p14:creationId xmlns:p14="http://schemas.microsoft.com/office/powerpoint/2010/main" val="108207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60648"/>
            <a:ext cx="8229600" cy="994122"/>
          </a:xfrm>
        </p:spPr>
        <p:txBody>
          <a:bodyPr>
            <a:noAutofit/>
          </a:bodyPr>
          <a:lstStyle/>
          <a:p>
            <a:r>
              <a:rPr lang="en-GB" sz="5400" b="1" dirty="0" smtClean="0">
                <a:latin typeface="+mn-lt"/>
              </a:rPr>
              <a:t/>
            </a:r>
            <a:br>
              <a:rPr lang="en-GB" sz="5400" b="1" dirty="0" smtClean="0">
                <a:latin typeface="+mn-lt"/>
              </a:rPr>
            </a:br>
            <a:r>
              <a:rPr lang="en-GB" sz="5400" b="1" dirty="0" smtClean="0">
                <a:latin typeface="+mn-lt"/>
              </a:rPr>
              <a:t/>
            </a:r>
            <a:br>
              <a:rPr lang="en-GB" sz="5400" b="1" dirty="0" smtClean="0">
                <a:latin typeface="+mn-lt"/>
              </a:rPr>
            </a:br>
            <a:endParaRPr lang="en-GB"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22</a:t>
            </a:fld>
            <a:endParaRPr lang="en-GB">
              <a:solidFill>
                <a:prstClr val="black">
                  <a:tint val="75000"/>
                </a:prstClr>
              </a:solidFill>
            </a:endParaRPr>
          </a:p>
        </p:txBody>
      </p:sp>
      <p:sp>
        <p:nvSpPr>
          <p:cNvPr id="23" name="TextBox 22"/>
          <p:cNvSpPr txBox="1"/>
          <p:nvPr/>
        </p:nvSpPr>
        <p:spPr>
          <a:xfrm>
            <a:off x="605501" y="536902"/>
            <a:ext cx="8136904" cy="843308"/>
          </a:xfrm>
          <a:prstGeom prst="rect">
            <a:avLst/>
          </a:prstGeom>
          <a:noFill/>
        </p:spPr>
        <p:txBody>
          <a:bodyPr wrap="square" rtlCol="0">
            <a:spAutoFit/>
          </a:bodyPr>
          <a:lstStyle/>
          <a:p>
            <a:pPr algn="ctr">
              <a:lnSpc>
                <a:spcPct val="80000"/>
              </a:lnSpc>
              <a:buClr>
                <a:prstClr val="black"/>
              </a:buClr>
              <a:buSzPct val="70000"/>
            </a:pPr>
            <a:r>
              <a:rPr kumimoji="1" lang="en-US" dirty="0">
                <a:solidFill>
                  <a:prstClr val="black"/>
                </a:solidFill>
                <a:latin typeface="Verdana" pitchFamily="34" charset="0"/>
              </a:rPr>
              <a:t>Content is maintained and updated weekly by a dedicated team of HR and OD </a:t>
            </a:r>
            <a:r>
              <a:rPr kumimoji="1" lang="en-US" dirty="0" err="1">
                <a:solidFill>
                  <a:prstClr val="black"/>
                </a:solidFill>
                <a:latin typeface="Verdana" pitchFamily="34" charset="0"/>
              </a:rPr>
              <a:t>Momentor</a:t>
            </a:r>
            <a:r>
              <a:rPr kumimoji="1" lang="en-US" dirty="0">
                <a:solidFill>
                  <a:prstClr val="black"/>
                </a:solidFill>
                <a:latin typeface="Verdana" pitchFamily="34" charset="0"/>
              </a:rPr>
              <a:t> professionals</a:t>
            </a:r>
          </a:p>
          <a:p>
            <a:endParaRPr lang="en-GB" sz="2000" dirty="0">
              <a:solidFill>
                <a:prstClr val="black"/>
              </a:solidFill>
            </a:endParaRPr>
          </a:p>
        </p:txBody>
      </p:sp>
      <p:sp>
        <p:nvSpPr>
          <p:cNvPr id="9" name="Rectangle 8"/>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95618">
            <a:off x="718949" y="1866475"/>
            <a:ext cx="4161292" cy="398205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8140">
            <a:off x="4516621" y="1900165"/>
            <a:ext cx="3961092" cy="395649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160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60648"/>
            <a:ext cx="8229600" cy="994122"/>
          </a:xfrm>
        </p:spPr>
        <p:txBody>
          <a:bodyPr>
            <a:noAutofit/>
          </a:bodyPr>
          <a:lstStyle/>
          <a:p>
            <a:r>
              <a:rPr lang="en-GB" sz="5400" b="1" dirty="0" smtClean="0">
                <a:latin typeface="+mn-lt"/>
              </a:rPr>
              <a:t/>
            </a:r>
            <a:br>
              <a:rPr lang="en-GB" sz="5400" b="1" dirty="0" smtClean="0">
                <a:latin typeface="+mn-lt"/>
              </a:rPr>
            </a:br>
            <a:r>
              <a:rPr lang="en-GB" sz="5400" b="1" dirty="0" smtClean="0">
                <a:latin typeface="+mn-lt"/>
              </a:rPr>
              <a:t/>
            </a:r>
            <a:br>
              <a:rPr lang="en-GB" sz="5400" b="1" dirty="0" smtClean="0">
                <a:latin typeface="+mn-lt"/>
              </a:rPr>
            </a:br>
            <a:endParaRPr lang="en-GB"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23</a:t>
            </a:fld>
            <a:endParaRPr lang="en-GB">
              <a:solidFill>
                <a:prstClr val="black">
                  <a:tint val="75000"/>
                </a:prstClr>
              </a:solidFill>
            </a:endParaRPr>
          </a:p>
        </p:txBody>
      </p:sp>
      <p:sp>
        <p:nvSpPr>
          <p:cNvPr id="23" name="TextBox 22"/>
          <p:cNvSpPr txBox="1"/>
          <p:nvPr/>
        </p:nvSpPr>
        <p:spPr>
          <a:xfrm>
            <a:off x="605501" y="476672"/>
            <a:ext cx="8136904" cy="794064"/>
          </a:xfrm>
          <a:prstGeom prst="rect">
            <a:avLst/>
          </a:prstGeom>
          <a:noFill/>
        </p:spPr>
        <p:txBody>
          <a:bodyPr wrap="square" rtlCol="0">
            <a:spAutoFit/>
          </a:bodyPr>
          <a:lstStyle/>
          <a:p>
            <a:pPr algn="ctr">
              <a:lnSpc>
                <a:spcPct val="80000"/>
              </a:lnSpc>
              <a:buClr>
                <a:prstClr val="black"/>
              </a:buClr>
              <a:buSzPct val="70000"/>
            </a:pPr>
            <a:r>
              <a:rPr kumimoji="1" lang="en-US" sz="3200" b="1" dirty="0" smtClean="0">
                <a:solidFill>
                  <a:prstClr val="black"/>
                </a:solidFill>
              </a:rPr>
              <a:t>Settings in </a:t>
            </a:r>
            <a:r>
              <a:rPr kumimoji="1" lang="en-US" sz="3200" b="1" dirty="0" err="1" smtClean="0">
                <a:solidFill>
                  <a:prstClr val="black"/>
                </a:solidFill>
              </a:rPr>
              <a:t>Momentor</a:t>
            </a:r>
            <a:endParaRPr kumimoji="1" lang="en-US" sz="3200" b="1" dirty="0">
              <a:solidFill>
                <a:prstClr val="black"/>
              </a:solidFill>
            </a:endParaRPr>
          </a:p>
          <a:p>
            <a:endParaRPr lang="en-GB" sz="2000" dirty="0">
              <a:solidFill>
                <a:prstClr val="black"/>
              </a:solidFill>
            </a:endParaRPr>
          </a:p>
        </p:txBody>
      </p:sp>
      <p:sp>
        <p:nvSpPr>
          <p:cNvPr id="9" name="Rectangle 8"/>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540" y="1052736"/>
            <a:ext cx="7581900" cy="52482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281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3</a:t>
            </a:fld>
            <a:endParaRPr lang="en-GB">
              <a:solidFill>
                <a:prstClr val="black">
                  <a:tint val="75000"/>
                </a:prstClr>
              </a:solidFill>
            </a:endParaRPr>
          </a:p>
        </p:txBody>
      </p:sp>
      <p:sp>
        <p:nvSpPr>
          <p:cNvPr id="6" name="Rectangle 5"/>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1"/>
          <p:cNvSpPr txBox="1">
            <a:spLocks/>
          </p:cNvSpPr>
          <p:nvPr/>
        </p:nvSpPr>
        <p:spPr>
          <a:xfrm>
            <a:off x="3167844" y="404664"/>
            <a:ext cx="2808312" cy="5959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prstClr val="black"/>
                </a:solidFill>
              </a:rPr>
              <a:t>Log in…</a:t>
            </a:r>
            <a:endParaRPr lang="en-GB" sz="3200" b="1"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037" y="1656981"/>
            <a:ext cx="5249925" cy="465444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67544" y="982469"/>
            <a:ext cx="8208912" cy="646331"/>
          </a:xfrm>
          <a:prstGeom prst="rect">
            <a:avLst/>
          </a:prstGeom>
          <a:noFill/>
        </p:spPr>
        <p:txBody>
          <a:bodyPr wrap="square" rtlCol="0">
            <a:spAutoFit/>
          </a:bodyPr>
          <a:lstStyle/>
          <a:p>
            <a:pPr algn="ctr"/>
            <a:r>
              <a:rPr lang="en-GB" dirty="0">
                <a:solidFill>
                  <a:prstClr val="black"/>
                </a:solidFill>
              </a:rPr>
              <a:t>You will receive a link via email inviting you to begin your development journey, using Momentor..</a:t>
            </a:r>
            <a:endParaRPr lang="en-US" dirty="0">
              <a:solidFill>
                <a:prstClr val="black"/>
              </a:solidFill>
            </a:endParaRPr>
          </a:p>
        </p:txBody>
      </p:sp>
    </p:spTree>
    <p:extLst>
      <p:ext uri="{BB962C8B-B14F-4D97-AF65-F5344CB8AC3E}">
        <p14:creationId xmlns:p14="http://schemas.microsoft.com/office/powerpoint/2010/main" val="412340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4</a:t>
            </a:fld>
            <a:endParaRPr lang="en-GB" dirty="0">
              <a:solidFill>
                <a:prstClr val="black">
                  <a:tint val="75000"/>
                </a:prstClr>
              </a:solidFill>
            </a:endParaRPr>
          </a:p>
        </p:txBody>
      </p:sp>
      <p:sp>
        <p:nvSpPr>
          <p:cNvPr id="5" name="Rectangle 4"/>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6"/>
          <p:cNvSpPr>
            <a:spLocks noGrp="1"/>
          </p:cNvSpPr>
          <p:nvPr>
            <p:ph type="title"/>
          </p:nvPr>
        </p:nvSpPr>
        <p:spPr>
          <a:xfrm>
            <a:off x="457200" y="44624"/>
            <a:ext cx="8229600" cy="1143000"/>
          </a:xfrm>
        </p:spPr>
        <p:txBody>
          <a:bodyPr>
            <a:normAutofit/>
          </a:bodyPr>
          <a:lstStyle/>
          <a:p>
            <a:r>
              <a:rPr lang="en-GB" sz="3200" b="1" dirty="0" smtClean="0"/>
              <a:t>Creating your first goal</a:t>
            </a:r>
            <a:endParaRPr lang="en-US"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980728"/>
            <a:ext cx="5767387"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83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5</a:t>
            </a:fld>
            <a:endParaRPr lang="en-GB">
              <a:solidFill>
                <a:prstClr val="black">
                  <a:tint val="75000"/>
                </a:prstClr>
              </a:solidFill>
            </a:endParaRPr>
          </a:p>
        </p:txBody>
      </p:sp>
      <p:sp>
        <p:nvSpPr>
          <p:cNvPr id="7" name="Title 6"/>
          <p:cNvSpPr>
            <a:spLocks noGrp="1"/>
          </p:cNvSpPr>
          <p:nvPr>
            <p:ph type="title"/>
          </p:nvPr>
        </p:nvSpPr>
        <p:spPr>
          <a:xfrm>
            <a:off x="457200" y="-27384"/>
            <a:ext cx="8229600" cy="1143000"/>
          </a:xfrm>
        </p:spPr>
        <p:txBody>
          <a:bodyPr>
            <a:normAutofit/>
          </a:bodyPr>
          <a:lstStyle/>
          <a:p>
            <a:r>
              <a:rPr lang="en-GB" sz="3200" b="1" dirty="0" smtClean="0"/>
              <a:t>Creating a goal</a:t>
            </a:r>
            <a:endParaRPr lang="en-US" sz="3000" dirty="0"/>
          </a:p>
        </p:txBody>
      </p:sp>
      <p:sp>
        <p:nvSpPr>
          <p:cNvPr id="2" name="TextBox 1"/>
          <p:cNvSpPr txBox="1"/>
          <p:nvPr/>
        </p:nvSpPr>
        <p:spPr>
          <a:xfrm>
            <a:off x="6444208" y="1873855"/>
            <a:ext cx="2160240" cy="2862322"/>
          </a:xfrm>
          <a:prstGeom prst="rect">
            <a:avLst/>
          </a:prstGeom>
          <a:noFill/>
        </p:spPr>
        <p:txBody>
          <a:bodyPr wrap="square" rtlCol="0">
            <a:spAutoFit/>
          </a:bodyPr>
          <a:lstStyle/>
          <a:p>
            <a:pPr algn="ctr"/>
            <a:r>
              <a:rPr lang="en-GB" dirty="0" smtClean="0"/>
              <a:t>Choose a suggested goal related to the particular category you have selected.</a:t>
            </a:r>
          </a:p>
          <a:p>
            <a:pPr algn="ctr"/>
            <a:endParaRPr lang="en-GB" dirty="0"/>
          </a:p>
          <a:p>
            <a:pPr algn="ctr"/>
            <a:r>
              <a:rPr lang="en-GB" dirty="0" smtClean="0"/>
              <a:t>Or alternatively if you prefer, you can click here to set your own personalised goals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68" y="1268760"/>
            <a:ext cx="5722540" cy="439282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a:xfrm flipH="1">
            <a:off x="4837832" y="4797152"/>
            <a:ext cx="2326456" cy="6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01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6</a:t>
            </a:fld>
            <a:endParaRPr lang="en-GB">
              <a:solidFill>
                <a:prstClr val="black">
                  <a:tint val="75000"/>
                </a:prstClr>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110390"/>
            <a:ext cx="7503998" cy="229104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itle 1"/>
          <p:cNvSpPr txBox="1">
            <a:spLocks/>
          </p:cNvSpPr>
          <p:nvPr/>
        </p:nvSpPr>
        <p:spPr>
          <a:xfrm>
            <a:off x="457200" y="332656"/>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prstClr val="black"/>
                </a:solidFill>
              </a:rPr>
              <a:t>Finalizing the goal</a:t>
            </a:r>
            <a:endParaRPr lang="en-GB" sz="3200" b="1" dirty="0">
              <a:solidFill>
                <a:prstClr val="black"/>
              </a:solidFill>
            </a:endParaRPr>
          </a:p>
        </p:txBody>
      </p:sp>
    </p:spTree>
    <p:extLst>
      <p:ext uri="{BB962C8B-B14F-4D97-AF65-F5344CB8AC3E}">
        <p14:creationId xmlns:p14="http://schemas.microsoft.com/office/powerpoint/2010/main" val="11618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7</a:t>
            </a:fld>
            <a:endParaRPr lang="en-GB">
              <a:solidFill>
                <a:prstClr val="black">
                  <a:tint val="75000"/>
                </a:prst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682" y="2353032"/>
            <a:ext cx="7496636" cy="207992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itle 1"/>
          <p:cNvSpPr txBox="1">
            <a:spLocks/>
          </p:cNvSpPr>
          <p:nvPr/>
        </p:nvSpPr>
        <p:spPr>
          <a:xfrm>
            <a:off x="457200" y="188640"/>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prstClr val="black"/>
                </a:solidFill>
              </a:rPr>
              <a:t>Setting a timeline</a:t>
            </a:r>
            <a:endParaRPr lang="en-GB" sz="3200" b="1" dirty="0">
              <a:solidFill>
                <a:prstClr val="black"/>
              </a:solidFill>
            </a:endParaRPr>
          </a:p>
        </p:txBody>
      </p:sp>
    </p:spTree>
    <p:extLst>
      <p:ext uri="{BB962C8B-B14F-4D97-AF65-F5344CB8AC3E}">
        <p14:creationId xmlns:p14="http://schemas.microsoft.com/office/powerpoint/2010/main" val="317751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en-GB" sz="3200" b="1" dirty="0" err="1" smtClean="0">
                <a:latin typeface="+mn-lt"/>
              </a:rPr>
              <a:t>Momentor</a:t>
            </a:r>
            <a:r>
              <a:rPr lang="en-GB" sz="3200" b="1" dirty="0" smtClean="0">
                <a:latin typeface="+mn-lt"/>
              </a:rPr>
              <a:t> will remind you..</a:t>
            </a:r>
            <a:r>
              <a:rPr lang="en-GB" sz="4000" b="1" dirty="0" smtClean="0">
                <a:latin typeface="+mn-lt"/>
              </a:rPr>
              <a:t/>
            </a:r>
            <a:br>
              <a:rPr lang="en-GB" sz="4000" b="1" dirty="0" smtClean="0">
                <a:latin typeface="+mn-lt"/>
              </a:rPr>
            </a:br>
            <a:endParaRPr lang="en-GB" sz="1800" b="1" dirty="0">
              <a:latin typeface="+mn-lt"/>
            </a:endParaRPr>
          </a:p>
        </p:txBody>
      </p:sp>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8</a:t>
            </a:fld>
            <a:endParaRPr lang="en-GB">
              <a:solidFill>
                <a:prstClr val="black">
                  <a:tint val="75000"/>
                </a:prstClr>
              </a:solidFill>
            </a:endParaRPr>
          </a:p>
        </p:txBody>
      </p:sp>
      <p:sp>
        <p:nvSpPr>
          <p:cNvPr id="5" name="Rectangle 4"/>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6660232" y="1639828"/>
            <a:ext cx="2016224" cy="4093428"/>
          </a:xfrm>
          <a:prstGeom prst="rect">
            <a:avLst/>
          </a:prstGeom>
          <a:noFill/>
        </p:spPr>
        <p:txBody>
          <a:bodyPr wrap="square" rtlCol="0">
            <a:spAutoFit/>
          </a:bodyPr>
          <a:lstStyle/>
          <a:p>
            <a:pPr algn="ctr"/>
            <a:r>
              <a:rPr kumimoji="1" lang="en-US" sz="2000" dirty="0" err="1">
                <a:solidFill>
                  <a:prstClr val="black"/>
                </a:solidFill>
              </a:rPr>
              <a:t>Momentor</a:t>
            </a:r>
            <a:r>
              <a:rPr kumimoji="1" lang="en-US" sz="2000" dirty="0">
                <a:solidFill>
                  <a:prstClr val="black"/>
                </a:solidFill>
              </a:rPr>
              <a:t> sends out a reminder email every week asking you about your progress and reminding you of your goals</a:t>
            </a:r>
            <a:r>
              <a:rPr lang="en-US" sz="2000" dirty="0">
                <a:solidFill>
                  <a:prstClr val="black"/>
                </a:solidFill>
              </a:rPr>
              <a:t>.</a:t>
            </a:r>
          </a:p>
          <a:p>
            <a:pPr algn="ctr"/>
            <a:endParaRPr kumimoji="1" lang="en-GB" sz="2000" dirty="0">
              <a:solidFill>
                <a:prstClr val="black"/>
              </a:solidFill>
            </a:endParaRPr>
          </a:p>
          <a:p>
            <a:pPr algn="ctr"/>
            <a:r>
              <a:rPr kumimoji="1" lang="en-GB" sz="2000" dirty="0">
                <a:solidFill>
                  <a:prstClr val="black"/>
                </a:solidFill>
              </a:rPr>
              <a:t>You can find all your </a:t>
            </a:r>
            <a:r>
              <a:rPr kumimoji="1" lang="en-GB" sz="2000" dirty="0" err="1">
                <a:solidFill>
                  <a:prstClr val="black"/>
                </a:solidFill>
              </a:rPr>
              <a:t>trackable</a:t>
            </a:r>
            <a:r>
              <a:rPr kumimoji="1" lang="en-GB" sz="2000" dirty="0">
                <a:solidFill>
                  <a:prstClr val="black"/>
                </a:solidFill>
              </a:rPr>
              <a:t> activity in your development feed.</a:t>
            </a:r>
            <a:endParaRPr kumimoji="1" lang="en-US" sz="2000"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47964"/>
            <a:ext cx="585787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68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42206-61FD-4615-ABF4-17CEE17FC056}" type="slidenum">
              <a:rPr lang="en-GB" smtClean="0">
                <a:solidFill>
                  <a:prstClr val="black">
                    <a:tint val="75000"/>
                  </a:prstClr>
                </a:solidFill>
              </a:rPr>
              <a:pPr/>
              <a:t>9</a:t>
            </a:fld>
            <a:endParaRPr lang="en-GB">
              <a:solidFill>
                <a:prstClr val="black">
                  <a:tint val="75000"/>
                </a:prstClr>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660" y="1556792"/>
            <a:ext cx="8253140" cy="435077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251520" y="260648"/>
            <a:ext cx="8640960" cy="6264696"/>
          </a:xfrm>
          <a:prstGeom prst="rect">
            <a:avLst/>
          </a:prstGeom>
          <a:no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itle 1"/>
          <p:cNvSpPr txBox="1">
            <a:spLocks/>
          </p:cNvSpPr>
          <p:nvPr/>
        </p:nvSpPr>
        <p:spPr>
          <a:xfrm>
            <a:off x="457200" y="260648"/>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prstClr val="black"/>
                </a:solidFill>
              </a:rPr>
              <a:t>Invite goal mentors</a:t>
            </a:r>
            <a:endParaRPr lang="en-GB" sz="3200" b="1" dirty="0">
              <a:solidFill>
                <a:prstClr val="black"/>
              </a:solidFill>
            </a:endParaRPr>
          </a:p>
        </p:txBody>
      </p:sp>
    </p:spTree>
    <p:extLst>
      <p:ext uri="{BB962C8B-B14F-4D97-AF65-F5344CB8AC3E}">
        <p14:creationId xmlns:p14="http://schemas.microsoft.com/office/powerpoint/2010/main" val="12617544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2059</Words>
  <Application>Microsoft Macintosh PowerPoint</Application>
  <PresentationFormat>Pokaz na ekranie (4:3)</PresentationFormat>
  <Paragraphs>199</Paragraphs>
  <Slides>23</Slides>
  <Notes>22</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1_Office Theme</vt:lpstr>
      <vt:lpstr>Momentor How-To Guide</vt:lpstr>
      <vt:lpstr>Prezentacja programu PowerPoint</vt:lpstr>
      <vt:lpstr>Prezentacja programu PowerPoint</vt:lpstr>
      <vt:lpstr>Creating your first goal</vt:lpstr>
      <vt:lpstr>Creating a goal</vt:lpstr>
      <vt:lpstr>Prezentacja programu PowerPoint</vt:lpstr>
      <vt:lpstr>Prezentacja programu PowerPoint</vt:lpstr>
      <vt:lpstr>Momentor will remind you.. </vt:lpstr>
      <vt:lpstr>Prezentacja programu PowerPoint</vt:lpstr>
      <vt:lpstr>Adding Action Items</vt:lpstr>
      <vt:lpstr>Practice Plans </vt:lpstr>
      <vt:lpstr>Practice Plans </vt:lpstr>
      <vt:lpstr>Summary Page </vt:lpstr>
      <vt:lpstr>Momentor Reminds You about your Practice Plans </vt:lpstr>
      <vt:lpstr> </vt:lpstr>
      <vt:lpstr>Momentor will remind you.. </vt:lpstr>
      <vt:lpstr>Evaluate </vt:lpstr>
      <vt:lpstr> What your feedback nominees will receive </vt:lpstr>
      <vt:lpstr>Remember…</vt:lpstr>
      <vt:lpstr>How will you know you’ve improved</vt:lpstr>
      <vt:lpstr>  Using the Resource Library Particular resources will be suggested in line with the goals you have created, however, you can click on the Resource Library Tab at anytime to explore the entire library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dc:title>
  <dc:creator>Ciara Small</dc:creator>
  <cp:lastModifiedBy>Nina. Sosinska</cp:lastModifiedBy>
  <cp:revision>46</cp:revision>
  <dcterms:created xsi:type="dcterms:W3CDTF">2014-03-20T16:20:58Z</dcterms:created>
  <dcterms:modified xsi:type="dcterms:W3CDTF">2014-07-30T18:36:43Z</dcterms:modified>
</cp:coreProperties>
</file>