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35" r:id="rId2"/>
    <p:sldId id="5052" r:id="rId3"/>
    <p:sldId id="573" r:id="rId4"/>
    <p:sldId id="5053" r:id="rId5"/>
    <p:sldId id="574" r:id="rId6"/>
    <p:sldId id="5054" r:id="rId7"/>
    <p:sldId id="575" r:id="rId8"/>
    <p:sldId id="5055" r:id="rId9"/>
    <p:sldId id="581" r:id="rId10"/>
    <p:sldId id="5056" r:id="rId11"/>
    <p:sldId id="582" r:id="rId12"/>
    <p:sldId id="3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/>
    <p:restoredTop sz="89554"/>
  </p:normalViewPr>
  <p:slideViewPr>
    <p:cSldViewPr snapToGrid="0" snapToObjects="1">
      <p:cViewPr varScale="1">
        <p:scale>
          <a:sx n="74" d="100"/>
          <a:sy n="74" d="100"/>
        </p:scale>
        <p:origin x="1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84159-24F4-5F4F-A18C-9AE1791EF9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91A1B-B8BD-8247-9D7A-55BD2A6FB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7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3A01-ECD5-7441-B4D2-E142B44DD39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5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4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 this slide to add families you need to the next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F188A-39DA-0345-98C3-1F7BB631615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F188A-39DA-0345-98C3-1F7BB631615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09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3A01-ECD5-7441-B4D2-E142B44DD39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4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32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3A01-ECD5-7441-B4D2-E142B44DD3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0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87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3A01-ECD5-7441-B4D2-E142B44DD39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7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55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3A01-ECD5-7441-B4D2-E142B44DD3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8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6188-8DCC-BB4B-9E59-D19D9ECDC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4F48E-E07B-E54C-96E8-A89F0304D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91F4-5C0A-7741-988C-8C2E07A2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94B50-2975-5F47-B19B-BCB2B393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2CD28-FEB6-C947-BEFF-17611C4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3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DA95-4585-4947-B9E9-CE39E58D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4DD85-41A7-4E4B-AA6F-BB525B26B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2FD4D-6CBB-C344-BEA6-47C42BD4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C7E2-2EBA-7E42-BCD7-8590197A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47F41-BEFB-F84C-9DB6-330F0C4A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D2227-30DC-E54C-90CC-CE2F88F95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47295-1DFF-DD42-8059-9BDEB382F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1B6C0-72CD-D548-961D-4C517081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CF01-594B-3346-B729-E4D8F9BF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311C9-3422-564A-A412-B628110F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4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D31C-496A-3746-8BA0-2ABEC934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E406-CC86-7542-BEC2-1F53D0AEE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CE8E7-C850-B148-B880-27D0254D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411DC-CA54-D24B-A3D7-142D90EC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6CBEA-3F7E-D847-B78C-2508A3D7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A2F5-3A85-7141-BD93-6EE72917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AA9D7-5389-1348-9641-8DBA9FB6A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538AC-32EF-274A-93EF-1353B6B5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50741-DE86-5945-B8B9-05D9A51E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9D808-3A52-9943-B6A6-C19CD6CB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1378-B42E-1748-9074-DA8BB2E7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334B7-5850-0440-8F67-9539844B2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E98F9-E0E7-B44F-90E0-CE090B2DE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1517C-8C3F-874E-8834-E89F1DF5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716E2-C853-7A41-A8BF-94FB17B0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74537-4150-4648-A7D9-A9767D9E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3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A371-4577-1C4E-9D7C-466D0279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8AC0B-A7AE-E547-B99D-6D86C0651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F8B6F-F976-4841-A84B-6CA41DC1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63EE8-E998-EF43-9501-DFFD58C9A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47A2E-1F85-E544-9519-4F2527B1C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2F9C3C-793D-8B4C-8B9D-49D01894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9CA43-FA17-2647-A9EC-642FB46D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180F8-6418-B041-AEB4-5CB62414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9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7DEF-24B5-A04F-8E5C-E5FFC175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7E1EF-D63B-C748-8E00-B175B6A6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F8FE6-7143-3B4F-82C8-C59020EE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367CC-78A2-634B-B07B-9F2C8AD0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9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A9541-6AC2-0A49-A8C1-95EAB5B1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E46D7-072E-D540-AFA5-86DA3A16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67B89-A25B-2E49-AEA9-0061C7AD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0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A831-649B-0545-A60A-C3108414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DA3AE-06BD-9343-B2D3-2BCB7074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8432F-1FED-CC40-B62E-ABC8A1969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DCBDC-F1ED-D74E-BF9E-70EA2D8F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70B03-2DFF-4147-833C-190C10B7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2F377-FB2F-354C-B851-41BDB55F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DC8D-9C4B-3640-AFD3-9C15DB59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A4CD0-7D01-0D44-927A-6377B611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A288D-5249-2E41-AABE-A1DFA91D8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E4B0-24FD-BD4A-9FAC-2C51C16E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27CF3-ADB2-0348-8863-570942F2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8D33F-2D3E-4E47-ABE1-D12B0ACE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9EEF6-525C-9548-83B0-0D594E3E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AD464-76F5-124B-BB39-E3268CE4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FF4B8-EE31-1C42-89B5-E10AC052A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0414-B758-0C48-AA0B-F36F42A8CAC5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F5F2C-78ED-7F40-9213-554A8B19D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B23B8-094F-9E44-BC5B-327EB5384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1A71-91C0-894F-937F-5F6EE80D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8.jpeg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5.tiff"/><Relationship Id="rId3" Type="http://schemas.openxmlformats.org/officeDocument/2006/relationships/image" Target="../media/image21.jpeg"/><Relationship Id="rId7" Type="http://schemas.openxmlformats.org/officeDocument/2006/relationships/image" Target="../media/image32.jpeg"/><Relationship Id="rId12" Type="http://schemas.openxmlformats.org/officeDocument/2006/relationships/image" Target="../media/image2.tiff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1.tiff"/><Relationship Id="rId5" Type="http://schemas.openxmlformats.org/officeDocument/2006/relationships/image" Target="../media/image25.jpeg"/><Relationship Id="rId15" Type="http://schemas.openxmlformats.org/officeDocument/2006/relationships/image" Target="../media/image7.tiff"/><Relationship Id="rId10" Type="http://schemas.openxmlformats.org/officeDocument/2006/relationships/image" Target="../media/image4.tiff"/><Relationship Id="rId4" Type="http://schemas.openxmlformats.org/officeDocument/2006/relationships/image" Target="../media/image24.jpeg"/><Relationship Id="rId9" Type="http://schemas.openxmlformats.org/officeDocument/2006/relationships/image" Target="../media/image3.tiff"/><Relationship Id="rId1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9.png"/><Relationship Id="rId7" Type="http://schemas.openxmlformats.org/officeDocument/2006/relationships/image" Target="../media/image3.tiff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11" Type="http://schemas.openxmlformats.org/officeDocument/2006/relationships/image" Target="../media/image7.tiff"/><Relationship Id="rId5" Type="http://schemas.openxmlformats.org/officeDocument/2006/relationships/image" Target="../media/image1.tiff"/><Relationship Id="rId10" Type="http://schemas.openxmlformats.org/officeDocument/2006/relationships/image" Target="../media/image6.tiff"/><Relationship Id="rId4" Type="http://schemas.openxmlformats.org/officeDocument/2006/relationships/image" Target="../media/image10.png"/><Relationship Id="rId9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7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tiff"/><Relationship Id="rId5" Type="http://schemas.openxmlformats.org/officeDocument/2006/relationships/image" Target="../media/image4.tiff"/><Relationship Id="rId10" Type="http://schemas.openxmlformats.org/officeDocument/2006/relationships/image" Target="../media/image2.tiff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11.png"/><Relationship Id="rId7" Type="http://schemas.openxmlformats.org/officeDocument/2006/relationships/image" Target="../media/image3.tiff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11" Type="http://schemas.openxmlformats.org/officeDocument/2006/relationships/image" Target="../media/image7.tiff"/><Relationship Id="rId5" Type="http://schemas.openxmlformats.org/officeDocument/2006/relationships/image" Target="../media/image1.tiff"/><Relationship Id="rId10" Type="http://schemas.openxmlformats.org/officeDocument/2006/relationships/image" Target="../media/image6.tiff"/><Relationship Id="rId4" Type="http://schemas.openxmlformats.org/officeDocument/2006/relationships/image" Target="../media/image12.png"/><Relationship Id="rId9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3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10" Type="http://schemas.openxmlformats.org/officeDocument/2006/relationships/image" Target="../media/image8.jpeg"/><Relationship Id="rId4" Type="http://schemas.openxmlformats.org/officeDocument/2006/relationships/image" Target="../media/image4.tiff"/><Relationship Id="rId9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13.png"/><Relationship Id="rId7" Type="http://schemas.openxmlformats.org/officeDocument/2006/relationships/image" Target="../media/image3.tiff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11" Type="http://schemas.openxmlformats.org/officeDocument/2006/relationships/image" Target="../media/image7.tiff"/><Relationship Id="rId5" Type="http://schemas.openxmlformats.org/officeDocument/2006/relationships/image" Target="../media/image1.tiff"/><Relationship Id="rId10" Type="http://schemas.openxmlformats.org/officeDocument/2006/relationships/image" Target="../media/image6.tiff"/><Relationship Id="rId4" Type="http://schemas.openxmlformats.org/officeDocument/2006/relationships/image" Target="../media/image14.png"/><Relationship Id="rId9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FBCEB2-3584-B846-9C59-4D1FC7BAFB7A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1097290" y="2727712"/>
            <a:ext cx="10130983" cy="1669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1" name="Group 7170"/>
          <p:cNvGrpSpPr/>
          <p:nvPr/>
        </p:nvGrpSpPr>
        <p:grpSpPr>
          <a:xfrm>
            <a:off x="9243311" y="157320"/>
            <a:ext cx="2786422" cy="1598836"/>
            <a:chOff x="5836810" y="3981771"/>
            <a:chExt cx="2786422" cy="1598836"/>
          </a:xfrm>
        </p:grpSpPr>
        <p:sp>
          <p:nvSpPr>
            <p:cNvPr id="7" name="TextBox 6"/>
            <p:cNvSpPr txBox="1"/>
            <p:nvPr/>
          </p:nvSpPr>
          <p:spPr>
            <a:xfrm>
              <a:off x="5836810" y="4034375"/>
              <a:ext cx="2432477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High Will</a:t>
              </a:r>
            </a:p>
            <a:p>
              <a:pPr algn="r"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Decide what needs to be done</a:t>
              </a:r>
            </a:p>
            <a:p>
              <a:pPr algn="r"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States own ideas clearly</a:t>
              </a:r>
            </a:p>
            <a:p>
              <a:pPr algn="r"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Defend ideas and don’t back down</a:t>
              </a:r>
            </a:p>
            <a:p>
              <a:pPr algn="r"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Appear certain and confident</a:t>
              </a:r>
            </a:p>
            <a:p>
              <a:pPr algn="r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  <a:p>
              <a:pPr algn="r"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May try to push others</a:t>
              </a:r>
            </a:p>
            <a:p>
              <a:pPr algn="r"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Can start arguments</a:t>
              </a:r>
            </a:p>
            <a:p>
              <a:pPr algn="r"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Go own  way without regard to others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7991328" y="4275121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  <a:latin typeface="Helvetica Light"/>
                  <a:cs typeface="Helvetica Light"/>
                </a:rPr>
                <a:t>Benefits</a:t>
              </a:r>
              <a:endParaRPr lang="en-US" dirty="0">
                <a:solidFill>
                  <a:srgbClr val="008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117164" y="5074539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Helvetica Light"/>
                  <a:cs typeface="Helvetica Light"/>
                </a:rPr>
                <a:t>Risks</a:t>
              </a:r>
              <a:endParaRPr lang="en-US" dirty="0">
                <a:solidFill>
                  <a:srgbClr val="FF0000"/>
                </a:solidFill>
                <a:latin typeface="Helvetica Light"/>
                <a:cs typeface="Helvetica Light"/>
              </a:endParaRPr>
            </a:p>
          </p:txBody>
        </p:sp>
      </p:grpSp>
      <p:grpSp>
        <p:nvGrpSpPr>
          <p:cNvPr id="7169" name="Group 7168"/>
          <p:cNvGrpSpPr/>
          <p:nvPr/>
        </p:nvGrpSpPr>
        <p:grpSpPr>
          <a:xfrm>
            <a:off x="144603" y="219726"/>
            <a:ext cx="2099306" cy="1689244"/>
            <a:chOff x="438035" y="4209075"/>
            <a:chExt cx="2099306" cy="1689244"/>
          </a:xfrm>
        </p:grpSpPr>
        <p:sp>
          <p:nvSpPr>
            <p:cNvPr id="6" name="TextBox 5"/>
            <p:cNvSpPr txBox="1"/>
            <p:nvPr/>
          </p:nvSpPr>
          <p:spPr>
            <a:xfrm>
              <a:off x="711200" y="4209075"/>
              <a:ext cx="1826141" cy="14773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Low Will</a:t>
              </a:r>
            </a:p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Do not jump to conclusions</a:t>
              </a:r>
            </a:p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Wait to be asked</a:t>
              </a:r>
            </a:p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Gives people a chance to speak</a:t>
              </a:r>
            </a:p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Look at all the information</a:t>
              </a:r>
            </a:p>
            <a:p>
              <a:pPr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  <a:p>
              <a:pPr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Too slow to commit</a:t>
              </a:r>
            </a:p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Procrastinate</a:t>
              </a:r>
            </a:p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Defer to authority</a:t>
              </a:r>
            </a:p>
          </p:txBody>
        </p:sp>
        <p:sp>
          <p:nvSpPr>
            <p:cNvPr id="3" name="Rectangle 2"/>
            <p:cNvSpPr/>
            <p:nvPr/>
          </p:nvSpPr>
          <p:spPr>
            <a:xfrm rot="16200000">
              <a:off x="144685" y="4502425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  <a:latin typeface="Helvetica Light"/>
                  <a:cs typeface="Helvetica Light"/>
                </a:rPr>
                <a:t>Benefits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270521" y="5392251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Helvetica Light"/>
                  <a:cs typeface="Helvetica Light"/>
                </a:rPr>
                <a:t>Risks</a:t>
              </a:r>
            </a:p>
          </p:txBody>
        </p:sp>
      </p:grp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1134268" y="2378783"/>
            <a:ext cx="8723821" cy="2"/>
          </a:xfrm>
          <a:prstGeom prst="lin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230472" y="2378029"/>
            <a:ext cx="745386" cy="74538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6441588" y="2378029"/>
            <a:ext cx="745386" cy="74538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6</a:t>
            </a:r>
          </a:p>
        </p:txBody>
      </p:sp>
      <p:sp>
        <p:nvSpPr>
          <p:cNvPr id="53" name="Oval 52"/>
          <p:cNvSpPr/>
          <p:nvPr/>
        </p:nvSpPr>
        <p:spPr>
          <a:xfrm>
            <a:off x="7652704" y="2375856"/>
            <a:ext cx="745386" cy="74538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7</a:t>
            </a:r>
          </a:p>
        </p:txBody>
      </p:sp>
      <p:sp>
        <p:nvSpPr>
          <p:cNvPr id="54" name="Oval 53"/>
          <p:cNvSpPr/>
          <p:nvPr/>
        </p:nvSpPr>
        <p:spPr>
          <a:xfrm>
            <a:off x="8870618" y="2375856"/>
            <a:ext cx="745386" cy="74538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8</a:t>
            </a:r>
          </a:p>
        </p:txBody>
      </p:sp>
      <p:sp>
        <p:nvSpPr>
          <p:cNvPr id="55" name="Oval 54"/>
          <p:cNvSpPr/>
          <p:nvPr/>
        </p:nvSpPr>
        <p:spPr>
          <a:xfrm>
            <a:off x="10049604" y="2382629"/>
            <a:ext cx="745386" cy="74538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9</a:t>
            </a:r>
          </a:p>
        </p:txBody>
      </p:sp>
      <p:sp>
        <p:nvSpPr>
          <p:cNvPr id="56" name="Oval 55"/>
          <p:cNvSpPr/>
          <p:nvPr/>
        </p:nvSpPr>
        <p:spPr>
          <a:xfrm>
            <a:off x="11228273" y="2371711"/>
            <a:ext cx="745386" cy="74538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2527" y="594346"/>
            <a:ext cx="610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Our approach to making decisions and setting goals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70F6F6-91DE-484E-B197-FFC5ECD7D8A2}"/>
              </a:ext>
            </a:extLst>
          </p:cNvPr>
          <p:cNvSpPr txBox="1"/>
          <p:nvPr/>
        </p:nvSpPr>
        <p:spPr>
          <a:xfrm>
            <a:off x="2908820" y="231548"/>
            <a:ext cx="58803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rgbClr val="1C994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Will: Decision Making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E8579D-449E-B440-A2FF-1D9891212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03" y="1693238"/>
            <a:ext cx="900000" cy="900000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CEEC51-5775-3D49-A291-9FB14EBE4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273" y="1599963"/>
            <a:ext cx="900000" cy="900000"/>
          </a:xfrm>
          <a:prstGeom prst="ellipse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1B88FE10-2A5F-2E40-917F-2B66091F94D3}"/>
              </a:ext>
            </a:extLst>
          </p:cNvPr>
          <p:cNvSpPr/>
          <p:nvPr/>
        </p:nvSpPr>
        <p:spPr>
          <a:xfrm>
            <a:off x="351904" y="2378029"/>
            <a:ext cx="745386" cy="74538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E995B02-40FD-324E-9420-8EEF34E2B20C}"/>
              </a:ext>
            </a:extLst>
          </p:cNvPr>
          <p:cNvSpPr/>
          <p:nvPr/>
        </p:nvSpPr>
        <p:spPr>
          <a:xfrm>
            <a:off x="1569818" y="2378029"/>
            <a:ext cx="745386" cy="74538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DA1088B-8A96-6942-BFBB-88DAC9A95CC4}"/>
              </a:ext>
            </a:extLst>
          </p:cNvPr>
          <p:cNvSpPr/>
          <p:nvPr/>
        </p:nvSpPr>
        <p:spPr>
          <a:xfrm>
            <a:off x="2790036" y="2378029"/>
            <a:ext cx="745386" cy="74538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57358C4-CDD5-AC40-AC74-13B7B89C2598}"/>
              </a:ext>
            </a:extLst>
          </p:cNvPr>
          <p:cNvSpPr/>
          <p:nvPr/>
        </p:nvSpPr>
        <p:spPr>
          <a:xfrm>
            <a:off x="4010254" y="2378029"/>
            <a:ext cx="745386" cy="74538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93B66-769F-604F-B550-9E4086F99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630" y="2864300"/>
            <a:ext cx="900000" cy="9000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73D2F-9636-7741-B31D-8115458D7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53" y="2899474"/>
            <a:ext cx="900000" cy="900000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AD993-10D7-5848-845E-490F7F4C0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071" y="2833877"/>
            <a:ext cx="900000" cy="90000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603AC0-C348-D643-89EE-E260A7929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4092" y="1563577"/>
            <a:ext cx="900000" cy="900000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AA9545-1C46-724A-B299-4C9D5FA1A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5858" y="2802838"/>
            <a:ext cx="900000" cy="900000"/>
          </a:xfrm>
          <a:prstGeom prst="ellipse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4B870D-93A2-9F4B-9986-3402B868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5882" y="1609626"/>
            <a:ext cx="900000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7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5C16786-D752-A64E-9301-967DAD0B7FA4}"/>
              </a:ext>
            </a:extLst>
          </p:cNvPr>
          <p:cNvSpPr txBox="1"/>
          <p:nvPr/>
        </p:nvSpPr>
        <p:spPr>
          <a:xfrm>
            <a:off x="2482813" y="953422"/>
            <a:ext cx="679448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CA397F"/>
                </a:solidFill>
              </a:rPr>
              <a:t>TENSION</a:t>
            </a:r>
          </a:p>
          <a:p>
            <a:pPr algn="ctr"/>
            <a:endParaRPr lang="en-GB" sz="700" dirty="0">
              <a:solidFill>
                <a:srgbClr val="CA397F"/>
              </a:solidFill>
            </a:endParaRPr>
          </a:p>
          <a:p>
            <a:pPr algn="ctr"/>
            <a:r>
              <a:rPr lang="en-GB" sz="1400" dirty="0">
                <a:solidFill>
                  <a:srgbClr val="CA397F"/>
                </a:solidFill>
                <a:latin typeface="ARIAL LIGHT" pitchFamily="2" charset="0"/>
              </a:rPr>
              <a:t>Being vigilant and alert to changes. Reacts more to events.</a:t>
            </a:r>
          </a:p>
          <a:p>
            <a:pPr algn="ctr"/>
            <a:endParaRPr lang="en-GB" sz="1400" dirty="0">
              <a:solidFill>
                <a:srgbClr val="CA397F"/>
              </a:solidFill>
              <a:latin typeface="ARIAL LIGH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630B1-D6E0-1944-A2E8-ACAD4A498503}"/>
              </a:ext>
            </a:extLst>
          </p:cNvPr>
          <p:cNvSpPr txBox="1"/>
          <p:nvPr/>
        </p:nvSpPr>
        <p:spPr>
          <a:xfrm>
            <a:off x="340743" y="714659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DB868A-ED55-AF41-B47E-DDDBEFD477C4}"/>
              </a:ext>
            </a:extLst>
          </p:cNvPr>
          <p:cNvCxnSpPr>
            <a:cxnSpLocks/>
          </p:cNvCxnSpPr>
          <p:nvPr/>
        </p:nvCxnSpPr>
        <p:spPr>
          <a:xfrm>
            <a:off x="364335" y="689564"/>
            <a:ext cx="11313041" cy="0"/>
          </a:xfrm>
          <a:prstGeom prst="line">
            <a:avLst/>
          </a:prstGeom>
          <a:ln>
            <a:solidFill>
              <a:srgbClr val="CA39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1DE475-3B84-EF4E-ACC3-D22519EC7A9E}"/>
              </a:ext>
            </a:extLst>
          </p:cNvPr>
          <p:cNvSpPr txBox="1"/>
          <p:nvPr/>
        </p:nvSpPr>
        <p:spPr>
          <a:xfrm>
            <a:off x="234404" y="201376"/>
            <a:ext cx="115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A397F"/>
                </a:solidFill>
                <a:latin typeface="Arial Light" pitchFamily="2" charset="0"/>
                <a:cs typeface="Arial" panose="020B0604020202020204" pitchFamily="34" charset="0"/>
              </a:rPr>
              <a:t>Emotionality Sub-Factors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DC14DC-DCA3-734E-BB4D-A110BD33B58B}"/>
              </a:ext>
            </a:extLst>
          </p:cNvPr>
          <p:cNvSpPr txBox="1"/>
          <p:nvPr/>
        </p:nvSpPr>
        <p:spPr>
          <a:xfrm>
            <a:off x="340743" y="979757"/>
            <a:ext cx="2279791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CA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take thing as they come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relaxed and unworried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to accept the way they are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CA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Unconcerned and complacent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Impervious to criticism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Unresponsive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124457-BE39-794A-A29C-A07FC69CAD87}"/>
              </a:ext>
            </a:extLst>
          </p:cNvPr>
          <p:cNvSpPr txBox="1"/>
          <p:nvPr/>
        </p:nvSpPr>
        <p:spPr>
          <a:xfrm>
            <a:off x="10598234" y="71465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BFF5E19-596C-4447-9930-20EE18233F27}"/>
              </a:ext>
            </a:extLst>
          </p:cNvPr>
          <p:cNvSpPr txBox="1"/>
          <p:nvPr/>
        </p:nvSpPr>
        <p:spPr>
          <a:xfrm>
            <a:off x="9352637" y="969279"/>
            <a:ext cx="232473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CA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Focuses more as events get close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to changes around them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Seeks to change themselves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CA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Anxious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critical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Nervous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EBB690-B752-E845-8039-84EDD949D12F}"/>
              </a:ext>
            </a:extLst>
          </p:cNvPr>
          <p:cNvSpPr txBox="1"/>
          <p:nvPr/>
        </p:nvSpPr>
        <p:spPr>
          <a:xfrm>
            <a:off x="3693941" y="2941908"/>
            <a:ext cx="4372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CA397F"/>
                </a:solidFill>
              </a:rPr>
              <a:t>APPREHENSION</a:t>
            </a:r>
          </a:p>
          <a:p>
            <a:pPr algn="ctr"/>
            <a:endParaRPr lang="en-GB" sz="700" dirty="0">
              <a:solidFill>
                <a:srgbClr val="026DB7"/>
              </a:solidFill>
            </a:endParaRPr>
          </a:p>
          <a:p>
            <a:pPr algn="ctr"/>
            <a:r>
              <a:rPr lang="en-GB" sz="1400" dirty="0">
                <a:solidFill>
                  <a:srgbClr val="CA397F"/>
                </a:solidFill>
                <a:latin typeface="ARIAL LIGHT" pitchFamily="2" charset="0"/>
              </a:rPr>
              <a:t>Cautious, careful, evaluates before committing.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8AD867-FB75-354F-A28F-F645057B0EF9}"/>
              </a:ext>
            </a:extLst>
          </p:cNvPr>
          <p:cNvSpPr txBox="1"/>
          <p:nvPr/>
        </p:nvSpPr>
        <p:spPr>
          <a:xfrm>
            <a:off x="340743" y="2681906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DB8A21C-6731-BC48-8E60-C2921CDF6067}"/>
              </a:ext>
            </a:extLst>
          </p:cNvPr>
          <p:cNvCxnSpPr>
            <a:cxnSpLocks/>
          </p:cNvCxnSpPr>
          <p:nvPr/>
        </p:nvCxnSpPr>
        <p:spPr>
          <a:xfrm>
            <a:off x="364335" y="2656811"/>
            <a:ext cx="11313041" cy="0"/>
          </a:xfrm>
          <a:prstGeom prst="line">
            <a:avLst/>
          </a:prstGeom>
          <a:ln>
            <a:solidFill>
              <a:srgbClr val="CA39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B338EB2-3748-0044-B6A0-5602D8836EA8}"/>
              </a:ext>
            </a:extLst>
          </p:cNvPr>
          <p:cNvSpPr txBox="1"/>
          <p:nvPr/>
        </p:nvSpPr>
        <p:spPr>
          <a:xfrm>
            <a:off x="340743" y="2947004"/>
            <a:ext cx="2138727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CA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 of their own skills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thinking and positive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from day to day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CA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Overconfident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Failing to see difficulties ahead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Unemotional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D07104-C3FE-C54A-BDAA-8B9D015F84BB}"/>
              </a:ext>
            </a:extLst>
          </p:cNvPr>
          <p:cNvSpPr txBox="1"/>
          <p:nvPr/>
        </p:nvSpPr>
        <p:spPr>
          <a:xfrm>
            <a:off x="10598234" y="2681906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C42D0D-F7CF-D746-B0CA-4B5DC618BCBA}"/>
              </a:ext>
            </a:extLst>
          </p:cNvPr>
          <p:cNvSpPr txBox="1"/>
          <p:nvPr/>
        </p:nvSpPr>
        <p:spPr>
          <a:xfrm>
            <a:off x="9375079" y="2936526"/>
            <a:ext cx="230229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CA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Prefers to stick to what they know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check to avoid errors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make assumptions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CA3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and overly cautious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 and moody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A5F96E-69DB-9C41-8328-26E81E0913ED}"/>
              </a:ext>
            </a:extLst>
          </p:cNvPr>
          <p:cNvGrpSpPr/>
          <p:nvPr/>
        </p:nvGrpSpPr>
        <p:grpSpPr>
          <a:xfrm>
            <a:off x="3772377" y="1723808"/>
            <a:ext cx="4215355" cy="779443"/>
            <a:chOff x="4016102" y="4596424"/>
            <a:chExt cx="4215355" cy="779443"/>
          </a:xfrm>
        </p:grpSpPr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C78D7CE-ECD2-1045-8272-E8F1430EA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6102" y="4619890"/>
              <a:ext cx="4215355" cy="755977"/>
            </a:xfrm>
            <a:prstGeom prst="rect">
              <a:avLst/>
            </a:prstGeom>
          </p:spPr>
        </p:pic>
        <p:pic>
          <p:nvPicPr>
            <p:cNvPr id="27" name="Picture 2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A3381B4-812E-FD4E-9744-BA57D2B04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5199" y="4596424"/>
              <a:ext cx="572757" cy="45627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91EE54-533B-B04F-87C5-9149D776A2CE}"/>
              </a:ext>
            </a:extLst>
          </p:cNvPr>
          <p:cNvGrpSpPr/>
          <p:nvPr/>
        </p:nvGrpSpPr>
        <p:grpSpPr>
          <a:xfrm>
            <a:off x="3772377" y="3710643"/>
            <a:ext cx="4215355" cy="779443"/>
            <a:chOff x="4016102" y="4596424"/>
            <a:chExt cx="4215355" cy="779443"/>
          </a:xfrm>
        </p:grpSpPr>
        <p:pic>
          <p:nvPicPr>
            <p:cNvPr id="30" name="Picture 2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4D58E09-3EFE-FB4A-8AB2-564452DDC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6102" y="4619890"/>
              <a:ext cx="4215355" cy="755977"/>
            </a:xfrm>
            <a:prstGeom prst="rect">
              <a:avLst/>
            </a:prstGeom>
          </p:spPr>
        </p:pic>
        <p:pic>
          <p:nvPicPr>
            <p:cNvPr id="31" name="Picture 3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F65EEF7-4C0C-734D-BFA6-C49C51A22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5199" y="4596424"/>
              <a:ext cx="572757" cy="456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5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B601EA4C-D2A1-7344-A4FB-2DC7AD1AE9BA}"/>
              </a:ext>
            </a:extLst>
          </p:cNvPr>
          <p:cNvSpPr txBox="1">
            <a:spLocks/>
          </p:cNvSpPr>
          <p:nvPr/>
        </p:nvSpPr>
        <p:spPr>
          <a:xfrm>
            <a:off x="11298532" y="6160219"/>
            <a:ext cx="630116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E067C-BB87-374C-87FA-DA850DAB3619}"/>
              </a:ext>
            </a:extLst>
          </p:cNvPr>
          <p:cNvSpPr/>
          <p:nvPr/>
        </p:nvSpPr>
        <p:spPr>
          <a:xfrm>
            <a:off x="451302" y="332656"/>
            <a:ext cx="2640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B7344A"/>
                </a:solidFill>
                <a:latin typeface="Arial Light" pitchFamily="2" charset="0"/>
                <a:cs typeface="Arial Black" panose="020B0604020202020204" pitchFamily="34" charset="0"/>
              </a:rPr>
              <a:t>Facet5 </a:t>
            </a:r>
            <a:r>
              <a:rPr lang="en-GB" sz="2400" b="1" dirty="0">
                <a:solidFill>
                  <a:srgbClr val="B7344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Families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EEDE5C-6BEC-1749-97FE-54F2F477CDFD}"/>
              </a:ext>
            </a:extLst>
          </p:cNvPr>
          <p:cNvSpPr/>
          <p:nvPr/>
        </p:nvSpPr>
        <p:spPr>
          <a:xfrm>
            <a:off x="1761363" y="1255412"/>
            <a:ext cx="1525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F4CDA1C6-1599-C847-92AA-E320407D4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04" y="992899"/>
            <a:ext cx="936000" cy="936000"/>
          </a:xfrm>
          <a:prstGeom prst="rect">
            <a:avLst/>
          </a:prstGeom>
        </p:spPr>
      </p:pic>
      <p:pic>
        <p:nvPicPr>
          <p:cNvPr id="18" name="Picture 17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B487E615-C7C9-6148-A9C4-9E9ABDAE46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065" y="992899"/>
            <a:ext cx="936000" cy="936000"/>
          </a:xfrm>
          <a:prstGeom prst="rect">
            <a:avLst/>
          </a:prstGeom>
        </p:spPr>
      </p:pic>
      <p:pic>
        <p:nvPicPr>
          <p:cNvPr id="20" name="Picture 19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5D55BB95-7C86-4949-AD59-65AD90555B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385" y="993107"/>
            <a:ext cx="936000" cy="936000"/>
          </a:xfrm>
          <a:prstGeom prst="rect">
            <a:avLst/>
          </a:prstGeom>
        </p:spPr>
      </p:pic>
      <p:pic>
        <p:nvPicPr>
          <p:cNvPr id="21" name="Picture 20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50F6C230-A121-524A-9AFE-9DFB023C8F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387" y="994615"/>
            <a:ext cx="936000" cy="936000"/>
          </a:xfrm>
          <a:prstGeom prst="rect">
            <a:avLst/>
          </a:prstGeom>
        </p:spPr>
      </p:pic>
      <p:pic>
        <p:nvPicPr>
          <p:cNvPr id="23" name="Picture 22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85427EDC-5AA2-0045-948C-A152342D13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430" y="2156537"/>
            <a:ext cx="936000" cy="936000"/>
          </a:xfrm>
          <a:prstGeom prst="rect">
            <a:avLst/>
          </a:prstGeom>
        </p:spPr>
      </p:pic>
      <p:pic>
        <p:nvPicPr>
          <p:cNvPr id="24" name="Picture 23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0B08E2A9-A96C-C149-A4FA-ED8D20AF57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16" y="2155783"/>
            <a:ext cx="936000" cy="936000"/>
          </a:xfrm>
          <a:prstGeom prst="rect">
            <a:avLst/>
          </a:prstGeom>
        </p:spPr>
      </p:pic>
      <p:pic>
        <p:nvPicPr>
          <p:cNvPr id="25" name="Picture 24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F609E7BC-6156-184F-A911-4D7DC13D0B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084" y="2155679"/>
            <a:ext cx="936000" cy="936000"/>
          </a:xfrm>
          <a:prstGeom prst="rect">
            <a:avLst/>
          </a:prstGeom>
        </p:spPr>
      </p:pic>
      <p:pic>
        <p:nvPicPr>
          <p:cNvPr id="32" name="Picture 31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78A1739B-762A-064D-A9F6-34966DF25E5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47" y="2155679"/>
            <a:ext cx="936000" cy="936000"/>
          </a:xfrm>
          <a:prstGeom prst="rect">
            <a:avLst/>
          </a:prstGeom>
        </p:spPr>
      </p:pic>
      <p:pic>
        <p:nvPicPr>
          <p:cNvPr id="33" name="Picture 32" descr="A picture containing accessory, umbrella, drawing, rain&#10;&#10;Description automatically generated">
            <a:extLst>
              <a:ext uri="{FF2B5EF4-FFF2-40B4-BE49-F238E27FC236}">
                <a16:creationId xmlns:a16="http://schemas.microsoft.com/office/drawing/2014/main" id="{BEB54EA7-D943-694D-91B6-9171AD3301B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04" y="3348388"/>
            <a:ext cx="936000" cy="936000"/>
          </a:xfrm>
          <a:prstGeom prst="rect">
            <a:avLst/>
          </a:prstGeom>
        </p:spPr>
      </p:pic>
      <p:pic>
        <p:nvPicPr>
          <p:cNvPr id="34" name="Picture 33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2262B7E2-F019-D047-BB75-4CDFC0A23CE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041" y="3348388"/>
            <a:ext cx="936000" cy="936000"/>
          </a:xfrm>
          <a:prstGeom prst="rect">
            <a:avLst/>
          </a:prstGeom>
        </p:spPr>
      </p:pic>
      <p:pic>
        <p:nvPicPr>
          <p:cNvPr id="35" name="Picture 34" descr="A close up of an umbrella&#10;&#10;Description automatically generated">
            <a:extLst>
              <a:ext uri="{FF2B5EF4-FFF2-40B4-BE49-F238E27FC236}">
                <a16:creationId xmlns:a16="http://schemas.microsoft.com/office/drawing/2014/main" id="{63791009-3C0E-FA4E-A79B-4945EB1C873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385" y="3348388"/>
            <a:ext cx="936000" cy="936000"/>
          </a:xfrm>
          <a:prstGeom prst="rect">
            <a:avLst/>
          </a:prstGeom>
        </p:spPr>
      </p:pic>
      <p:pic>
        <p:nvPicPr>
          <p:cNvPr id="36" name="Picture 35" descr="A picture containing drawing, umbrella&#10;&#10;Description automatically generated">
            <a:extLst>
              <a:ext uri="{FF2B5EF4-FFF2-40B4-BE49-F238E27FC236}">
                <a16:creationId xmlns:a16="http://schemas.microsoft.com/office/drawing/2014/main" id="{841F7A69-965A-6040-BFB5-403596ABBB6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387" y="3348388"/>
            <a:ext cx="936000" cy="936000"/>
          </a:xfrm>
          <a:prstGeom prst="rect">
            <a:avLst/>
          </a:prstGeom>
        </p:spPr>
      </p:pic>
      <p:pic>
        <p:nvPicPr>
          <p:cNvPr id="37" name="Picture 36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F9053804-3A3E-EC40-BFA7-62556A5B96E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04" y="4525599"/>
            <a:ext cx="936000" cy="936000"/>
          </a:xfrm>
          <a:prstGeom prst="rect">
            <a:avLst/>
          </a:prstGeom>
        </p:spPr>
      </p:pic>
      <p:pic>
        <p:nvPicPr>
          <p:cNvPr id="38" name="Picture 37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C7462C04-DD99-0648-AFFE-5078BE7DC5F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041" y="4525599"/>
            <a:ext cx="936000" cy="936000"/>
          </a:xfrm>
          <a:prstGeom prst="rect">
            <a:avLst/>
          </a:prstGeom>
        </p:spPr>
      </p:pic>
      <p:pic>
        <p:nvPicPr>
          <p:cNvPr id="39" name="Picture 38" descr="A picture containing umbrella, drawing&#10;&#10;Description automatically generated">
            <a:extLst>
              <a:ext uri="{FF2B5EF4-FFF2-40B4-BE49-F238E27FC236}">
                <a16:creationId xmlns:a16="http://schemas.microsoft.com/office/drawing/2014/main" id="{26BB9FD5-421E-1D43-94E8-D141C3ADC1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373" y="4525599"/>
            <a:ext cx="936000" cy="936000"/>
          </a:xfrm>
          <a:prstGeom prst="rect">
            <a:avLst/>
          </a:prstGeom>
        </p:spPr>
      </p:pic>
      <p:pic>
        <p:nvPicPr>
          <p:cNvPr id="40" name="Picture 39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D7D35369-2B34-5142-B065-7E00B15CB85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387" y="4525599"/>
            <a:ext cx="936000" cy="936000"/>
          </a:xfrm>
          <a:prstGeom prst="rect">
            <a:avLst/>
          </a:prstGeom>
        </p:spPr>
      </p:pic>
      <p:pic>
        <p:nvPicPr>
          <p:cNvPr id="41" name="Picture 40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EDDA41C9-B268-BC4E-8CBF-B1CBD3F3464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04" y="5661352"/>
            <a:ext cx="936000" cy="936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618D003-873F-6646-8E6D-A90401EAD2F4}"/>
              </a:ext>
            </a:extLst>
          </p:cNvPr>
          <p:cNvSpPr/>
          <p:nvPr/>
        </p:nvSpPr>
        <p:spPr>
          <a:xfrm>
            <a:off x="4751014" y="1292377"/>
            <a:ext cx="1200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CF7E27-4604-4140-AFE9-757BD47030D1}"/>
              </a:ext>
            </a:extLst>
          </p:cNvPr>
          <p:cNvSpPr/>
          <p:nvPr/>
        </p:nvSpPr>
        <p:spPr>
          <a:xfrm>
            <a:off x="7559893" y="1317363"/>
            <a:ext cx="1200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1A1959-5FB5-BF4F-8025-954322279614}"/>
              </a:ext>
            </a:extLst>
          </p:cNvPr>
          <p:cNvSpPr/>
          <p:nvPr/>
        </p:nvSpPr>
        <p:spPr>
          <a:xfrm>
            <a:off x="10105846" y="1324116"/>
            <a:ext cx="1513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3EB369-86CE-E348-B3A3-3A974A65F7AB}"/>
              </a:ext>
            </a:extLst>
          </p:cNvPr>
          <p:cNvSpPr/>
          <p:nvPr/>
        </p:nvSpPr>
        <p:spPr>
          <a:xfrm>
            <a:off x="1743406" y="2418297"/>
            <a:ext cx="1525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D36BDA3-50E4-424A-AD6E-ED837F54B478}"/>
              </a:ext>
            </a:extLst>
          </p:cNvPr>
          <p:cNvSpPr/>
          <p:nvPr/>
        </p:nvSpPr>
        <p:spPr>
          <a:xfrm>
            <a:off x="4733057" y="2455262"/>
            <a:ext cx="1200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0385CA-D5F6-1147-BFA7-4E112D814786}"/>
              </a:ext>
            </a:extLst>
          </p:cNvPr>
          <p:cNvSpPr/>
          <p:nvPr/>
        </p:nvSpPr>
        <p:spPr>
          <a:xfrm>
            <a:off x="7541936" y="2480248"/>
            <a:ext cx="1200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1E0FC33-DC28-FF49-8A06-3F478591D6D3}"/>
              </a:ext>
            </a:extLst>
          </p:cNvPr>
          <p:cNvSpPr/>
          <p:nvPr/>
        </p:nvSpPr>
        <p:spPr>
          <a:xfrm>
            <a:off x="10087889" y="2487001"/>
            <a:ext cx="1513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Promotor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6AC001-D4C9-0D4C-A09E-B555E9C6BD55}"/>
              </a:ext>
            </a:extLst>
          </p:cNvPr>
          <p:cNvSpPr/>
          <p:nvPr/>
        </p:nvSpPr>
        <p:spPr>
          <a:xfrm>
            <a:off x="1756136" y="3593220"/>
            <a:ext cx="1675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6EDFD9-E686-874F-8E91-4FAC9FA3FF7C}"/>
              </a:ext>
            </a:extLst>
          </p:cNvPr>
          <p:cNvSpPr/>
          <p:nvPr/>
        </p:nvSpPr>
        <p:spPr>
          <a:xfrm>
            <a:off x="4745787" y="3630185"/>
            <a:ext cx="1200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5AA1FB-218E-CB4F-B382-895B643471AB}"/>
              </a:ext>
            </a:extLst>
          </p:cNvPr>
          <p:cNvSpPr/>
          <p:nvPr/>
        </p:nvSpPr>
        <p:spPr>
          <a:xfrm>
            <a:off x="7554666" y="3655171"/>
            <a:ext cx="1200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255B2C-E8AB-9246-9D7E-1401DEBA6BFE}"/>
              </a:ext>
            </a:extLst>
          </p:cNvPr>
          <p:cNvSpPr/>
          <p:nvPr/>
        </p:nvSpPr>
        <p:spPr>
          <a:xfrm>
            <a:off x="10100620" y="3661924"/>
            <a:ext cx="1743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Traditionalist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6B6BA86-ECB5-D94B-A523-B9E453A3F132}"/>
              </a:ext>
            </a:extLst>
          </p:cNvPr>
          <p:cNvSpPr/>
          <p:nvPr/>
        </p:nvSpPr>
        <p:spPr>
          <a:xfrm>
            <a:off x="1754821" y="4801066"/>
            <a:ext cx="1525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9DA1A88-0CFA-454B-8BF8-60406A3463CA}"/>
              </a:ext>
            </a:extLst>
          </p:cNvPr>
          <p:cNvSpPr/>
          <p:nvPr/>
        </p:nvSpPr>
        <p:spPr>
          <a:xfrm>
            <a:off x="4746556" y="4822027"/>
            <a:ext cx="1200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Idealist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5EC92D-6E1C-F246-96C8-77D19B5D8AC3}"/>
              </a:ext>
            </a:extLst>
          </p:cNvPr>
          <p:cNvSpPr/>
          <p:nvPr/>
        </p:nvSpPr>
        <p:spPr>
          <a:xfrm>
            <a:off x="7510487" y="4863017"/>
            <a:ext cx="1200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Generalist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91FEFD-2883-B445-A374-268EF3626AB4}"/>
              </a:ext>
            </a:extLst>
          </p:cNvPr>
          <p:cNvSpPr/>
          <p:nvPr/>
        </p:nvSpPr>
        <p:spPr>
          <a:xfrm>
            <a:off x="10056440" y="4869770"/>
            <a:ext cx="1513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E1FCD-0FFC-F341-9753-F93F7F4AE000}"/>
              </a:ext>
            </a:extLst>
          </p:cNvPr>
          <p:cNvSpPr/>
          <p:nvPr/>
        </p:nvSpPr>
        <p:spPr>
          <a:xfrm>
            <a:off x="1754821" y="5967454"/>
            <a:ext cx="1525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Chameleon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6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B601EA4C-D2A1-7344-A4FB-2DC7AD1AE9BA}"/>
              </a:ext>
            </a:extLst>
          </p:cNvPr>
          <p:cNvSpPr txBox="1">
            <a:spLocks/>
          </p:cNvSpPr>
          <p:nvPr/>
        </p:nvSpPr>
        <p:spPr>
          <a:xfrm>
            <a:off x="10809641" y="5152660"/>
            <a:ext cx="630116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E067C-BB87-374C-87FA-DA850DAB3619}"/>
              </a:ext>
            </a:extLst>
          </p:cNvPr>
          <p:cNvSpPr/>
          <p:nvPr/>
        </p:nvSpPr>
        <p:spPr>
          <a:xfrm>
            <a:off x="4458640" y="123235"/>
            <a:ext cx="3219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B7344A"/>
                </a:solidFill>
                <a:latin typeface="Arial Light" pitchFamily="2" charset="0"/>
                <a:cs typeface="Arial Black" panose="020B0604020202020204" pitchFamily="34" charset="0"/>
              </a:rPr>
              <a:t>Our Facet5 </a:t>
            </a:r>
            <a:r>
              <a:rPr lang="en-GB" sz="2400" b="1" dirty="0">
                <a:solidFill>
                  <a:srgbClr val="B7344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Families</a:t>
            </a:r>
          </a:p>
        </p:txBody>
      </p:sp>
      <p:pic>
        <p:nvPicPr>
          <p:cNvPr id="20" name="Picture 19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5D55BB95-7C86-4949-AD59-65AD90555B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150" y="1201119"/>
            <a:ext cx="1440000" cy="1440000"/>
          </a:xfrm>
          <a:prstGeom prst="rect">
            <a:avLst/>
          </a:prstGeom>
        </p:spPr>
      </p:pic>
      <p:pic>
        <p:nvPicPr>
          <p:cNvPr id="24" name="Picture 23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0B08E2A9-A96C-C149-A4FA-ED8D20AF5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36" y="3313516"/>
            <a:ext cx="1440000" cy="1440000"/>
          </a:xfrm>
          <a:prstGeom prst="rect">
            <a:avLst/>
          </a:prstGeom>
        </p:spPr>
      </p:pic>
      <p:pic>
        <p:nvPicPr>
          <p:cNvPr id="25" name="Picture 24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F609E7BC-6156-184F-A911-4D7DC13D0B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35" y="1201119"/>
            <a:ext cx="1440000" cy="1440000"/>
          </a:xfrm>
          <a:prstGeom prst="rect">
            <a:avLst/>
          </a:prstGeom>
        </p:spPr>
      </p:pic>
      <p:pic>
        <p:nvPicPr>
          <p:cNvPr id="36" name="Picture 35" descr="A picture containing drawing, umbrella&#10;&#10;Description automatically generated">
            <a:extLst>
              <a:ext uri="{FF2B5EF4-FFF2-40B4-BE49-F238E27FC236}">
                <a16:creationId xmlns:a16="http://schemas.microsoft.com/office/drawing/2014/main" id="{841F7A69-965A-6040-BFB5-403596ABBB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951" y="1206897"/>
            <a:ext cx="1440000" cy="1440000"/>
          </a:xfrm>
          <a:prstGeom prst="rect">
            <a:avLst/>
          </a:prstGeom>
        </p:spPr>
      </p:pic>
      <p:pic>
        <p:nvPicPr>
          <p:cNvPr id="38" name="Picture 37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C7462C04-DD99-0648-AFFE-5078BE7DC5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42" y="3313516"/>
            <a:ext cx="1440000" cy="1440000"/>
          </a:xfrm>
          <a:prstGeom prst="rect">
            <a:avLst/>
          </a:prstGeom>
        </p:spPr>
      </p:pic>
      <p:pic>
        <p:nvPicPr>
          <p:cNvPr id="40" name="Picture 39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D7D35369-2B34-5142-B065-7E00B15CB8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237" y="3310469"/>
            <a:ext cx="1440000" cy="1440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9CF7E27-4604-4140-AFE9-757BD47030D1}"/>
              </a:ext>
            </a:extLst>
          </p:cNvPr>
          <p:cNvSpPr/>
          <p:nvPr/>
        </p:nvSpPr>
        <p:spPr>
          <a:xfrm>
            <a:off x="6411699" y="1870287"/>
            <a:ext cx="2212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Light" pitchFamily="2" charset="0"/>
                <a:cs typeface="Arial" panose="020B0604020202020204" pitchFamily="34" charset="0"/>
              </a:rPr>
              <a:t>Supporter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Light" pitchFamily="2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D36BDA3-50E4-424A-AD6E-ED837F54B478}"/>
              </a:ext>
            </a:extLst>
          </p:cNvPr>
          <p:cNvSpPr/>
          <p:nvPr/>
        </p:nvSpPr>
        <p:spPr>
          <a:xfrm>
            <a:off x="2741893" y="1870287"/>
            <a:ext cx="1370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Light" pitchFamily="2" charset="0"/>
                <a:cs typeface="Arial" panose="020B0604020202020204" pitchFamily="34" charset="0"/>
              </a:rPr>
              <a:t>Coach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Light" pitchFamily="2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0385CA-D5F6-1147-BFA7-4E112D814786}"/>
              </a:ext>
            </a:extLst>
          </p:cNvPr>
          <p:cNvSpPr/>
          <p:nvPr/>
        </p:nvSpPr>
        <p:spPr>
          <a:xfrm>
            <a:off x="6426983" y="3975341"/>
            <a:ext cx="221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Light" pitchFamily="2" charset="0"/>
                <a:cs typeface="Arial" panose="020B0604020202020204" pitchFamily="34" charset="0"/>
              </a:rPr>
              <a:t>Facilitator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Light" pitchFamily="2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255B2C-E8AB-9246-9D7E-1401DEBA6BFE}"/>
              </a:ext>
            </a:extLst>
          </p:cNvPr>
          <p:cNvSpPr/>
          <p:nvPr/>
        </p:nvSpPr>
        <p:spPr>
          <a:xfrm>
            <a:off x="10008761" y="1784541"/>
            <a:ext cx="2387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Light" pitchFamily="2" charset="0"/>
                <a:cs typeface="Arial" panose="020B0604020202020204" pitchFamily="34" charset="0"/>
              </a:rPr>
              <a:t>Traditionalist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Light" pitchFamily="2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9DA1A88-0CFA-454B-8BF8-60406A3463CA}"/>
              </a:ext>
            </a:extLst>
          </p:cNvPr>
          <p:cNvSpPr/>
          <p:nvPr/>
        </p:nvSpPr>
        <p:spPr>
          <a:xfrm>
            <a:off x="2757179" y="3972097"/>
            <a:ext cx="1370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Light" pitchFamily="2" charset="0"/>
                <a:cs typeface="Arial" panose="020B0604020202020204" pitchFamily="34" charset="0"/>
              </a:rPr>
              <a:t>Idealist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91FEFD-2883-B445-A374-268EF3626AB4}"/>
              </a:ext>
            </a:extLst>
          </p:cNvPr>
          <p:cNvSpPr/>
          <p:nvPr/>
        </p:nvSpPr>
        <p:spPr>
          <a:xfrm>
            <a:off x="10169779" y="3979636"/>
            <a:ext cx="1727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Light" pitchFamily="2" charset="0"/>
                <a:cs typeface="Arial" panose="020B0604020202020204" pitchFamily="34" charset="0"/>
              </a:rPr>
              <a:t>Specialist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Light" pitchFamily="2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CE98825-BD8A-EF44-85B0-ACC3AD5736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8765" y="3130469"/>
            <a:ext cx="1080000" cy="1080000"/>
          </a:xfrm>
          <a:prstGeom prst="ellipse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AE60E14-F46C-CD4B-AF81-CF4B028A4A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799" y="658072"/>
            <a:ext cx="1080000" cy="1080000"/>
          </a:xfrm>
          <a:prstGeom prst="ellipse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2C4397E-9837-6F49-9226-E3240F585B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335" y="2828076"/>
            <a:ext cx="1080000" cy="1080000"/>
          </a:xfrm>
          <a:prstGeom prst="ellipse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5DBBF16-FFCD-754F-99B0-03AE092EA6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525" y="709516"/>
            <a:ext cx="1080000" cy="1080000"/>
          </a:xfrm>
          <a:prstGeom prst="ellipse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AA1ABA2-0022-1E43-95B4-74B4503021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6049" y="654956"/>
            <a:ext cx="1080000" cy="1080000"/>
          </a:xfrm>
          <a:prstGeom prst="ellipse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253A256-FF56-154F-B8E3-1B7C5399DF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8335" y="2902432"/>
            <a:ext cx="1080000" cy="1080000"/>
          </a:xfrm>
          <a:prstGeom prst="ellipse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130918C-4F0A-4841-BBF4-691BC58DF5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48832" y="374341"/>
            <a:ext cx="1080000" cy="1080000"/>
          </a:xfrm>
          <a:prstGeom prst="ellipse">
            <a:avLst/>
          </a:prstGeom>
        </p:spPr>
      </p:pic>
      <p:pic>
        <p:nvPicPr>
          <p:cNvPr id="23" name="Picture 22" descr="A picture containing accessory, umbrella, drawing&#10;&#10;Description automatically generated">
            <a:extLst>
              <a:ext uri="{FF2B5EF4-FFF2-40B4-BE49-F238E27FC236}">
                <a16:creationId xmlns:a16="http://schemas.microsoft.com/office/drawing/2014/main" id="{A9ACFB52-551A-BF47-AB5E-627DF61A585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13" y="5103593"/>
            <a:ext cx="1440000" cy="1440000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19AA52E8-2CC7-194C-B8CB-31080861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413" y="4653743"/>
            <a:ext cx="1080000" cy="10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F64E4FD-5559-E942-9F92-D73ADC52C8FA}"/>
              </a:ext>
            </a:extLst>
          </p:cNvPr>
          <p:cNvSpPr/>
          <p:nvPr/>
        </p:nvSpPr>
        <p:spPr>
          <a:xfrm>
            <a:off x="2741892" y="5559906"/>
            <a:ext cx="1830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Light" pitchFamily="2" charset="0"/>
                <a:cs typeface="Arial" panose="020B0604020202020204" pitchFamily="34" charset="0"/>
              </a:rPr>
              <a:t>Advocate</a:t>
            </a:r>
          </a:p>
        </p:txBody>
      </p:sp>
    </p:spTree>
    <p:extLst>
      <p:ext uri="{BB962C8B-B14F-4D97-AF65-F5344CB8AC3E}">
        <p14:creationId xmlns:p14="http://schemas.microsoft.com/office/powerpoint/2010/main" val="384456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5C16786-D752-A64E-9301-967DAD0B7FA4}"/>
              </a:ext>
            </a:extLst>
          </p:cNvPr>
          <p:cNvSpPr txBox="1"/>
          <p:nvPr/>
        </p:nvSpPr>
        <p:spPr>
          <a:xfrm>
            <a:off x="3983865" y="953422"/>
            <a:ext cx="4372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008001"/>
                </a:solidFill>
              </a:rPr>
              <a:t>DETERMINATION</a:t>
            </a:r>
          </a:p>
          <a:p>
            <a:pPr algn="ctr"/>
            <a:endParaRPr lang="en-GB" sz="700" dirty="0">
              <a:solidFill>
                <a:srgbClr val="008001"/>
              </a:solidFill>
            </a:endParaRPr>
          </a:p>
          <a:p>
            <a:pPr algn="ctr"/>
            <a:r>
              <a:rPr lang="en-GB" sz="1400" dirty="0">
                <a:solidFill>
                  <a:srgbClr val="008001"/>
                </a:solidFill>
                <a:latin typeface="ARIAL LIGHT" pitchFamily="2" charset="0"/>
              </a:rPr>
              <a:t>The inner drive to commit to own ideas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630B1-D6E0-1944-A2E8-ACAD4A498503}"/>
              </a:ext>
            </a:extLst>
          </p:cNvPr>
          <p:cNvSpPr txBox="1"/>
          <p:nvPr/>
        </p:nvSpPr>
        <p:spPr>
          <a:xfrm>
            <a:off x="271170" y="714659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DB868A-ED55-AF41-B47E-DDDBEFD477C4}"/>
              </a:ext>
            </a:extLst>
          </p:cNvPr>
          <p:cNvCxnSpPr>
            <a:cxnSpLocks/>
          </p:cNvCxnSpPr>
          <p:nvPr/>
        </p:nvCxnSpPr>
        <p:spPr>
          <a:xfrm>
            <a:off x="364335" y="689564"/>
            <a:ext cx="11313041" cy="0"/>
          </a:xfrm>
          <a:prstGeom prst="line">
            <a:avLst/>
          </a:prstGeom>
          <a:ln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1DE475-3B84-EF4E-ACC3-D22519EC7A9E}"/>
              </a:ext>
            </a:extLst>
          </p:cNvPr>
          <p:cNvSpPr txBox="1"/>
          <p:nvPr/>
        </p:nvSpPr>
        <p:spPr>
          <a:xfrm>
            <a:off x="234404" y="201376"/>
            <a:ext cx="115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9640"/>
                </a:solidFill>
                <a:latin typeface="Arial Light" pitchFamily="2" charset="0"/>
                <a:cs typeface="Arial" panose="020B0604020202020204" pitchFamily="34" charset="0"/>
              </a:rPr>
              <a:t>Will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Light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9640"/>
                </a:solidFill>
                <a:latin typeface="Arial Light" pitchFamily="2" charset="0"/>
                <a:cs typeface="Arial" panose="020B0604020202020204" pitchFamily="34" charset="0"/>
              </a:rPr>
              <a:t>Sub-Factors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DC14DC-DCA3-734E-BB4D-A110BD33B58B}"/>
              </a:ext>
            </a:extLst>
          </p:cNvPr>
          <p:cNvSpPr txBox="1"/>
          <p:nvPr/>
        </p:nvSpPr>
        <p:spPr>
          <a:xfrm>
            <a:off x="271170" y="979757"/>
            <a:ext cx="2669320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Decides carefully with all the data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Listens and changes views quite easily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Amenable to others – willing to fit in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Unwilling to take quick decisions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swayed by alternative arguments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willing to fit in with other people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124457-BE39-794A-A29C-A07FC69CAD87}"/>
              </a:ext>
            </a:extLst>
          </p:cNvPr>
          <p:cNvSpPr txBox="1"/>
          <p:nvPr/>
        </p:nvSpPr>
        <p:spPr>
          <a:xfrm>
            <a:off x="10598234" y="71465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BFF5E19-596C-4447-9930-20EE18233F27}"/>
              </a:ext>
            </a:extLst>
          </p:cNvPr>
          <p:cNvSpPr txBox="1"/>
          <p:nvPr/>
        </p:nvSpPr>
        <p:spPr>
          <a:xfrm>
            <a:off x="9065700" y="969279"/>
            <a:ext cx="2611676" cy="1561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to tell other people what to do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 to stick to their views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take responsibility for events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Autocratic and pushy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Unwilling to listen  to others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quick to impose on others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F5F9343-1C34-494D-BCC7-F73DB9EE8935}"/>
              </a:ext>
            </a:extLst>
          </p:cNvPr>
          <p:cNvGrpSpPr/>
          <p:nvPr/>
        </p:nvGrpSpPr>
        <p:grpSpPr>
          <a:xfrm>
            <a:off x="4156957" y="1733534"/>
            <a:ext cx="4026043" cy="784675"/>
            <a:chOff x="4082978" y="2180220"/>
            <a:chExt cx="4026043" cy="784675"/>
          </a:xfrm>
          <a:solidFill>
            <a:schemeClr val="bg1">
              <a:alpha val="73000"/>
            </a:schemeClr>
          </a:solidFill>
        </p:grpSpPr>
        <p:pic>
          <p:nvPicPr>
            <p:cNvPr id="68" name="Picture 67" descr="Chart&#10;&#10;Description automatically generated">
              <a:extLst>
                <a:ext uri="{FF2B5EF4-FFF2-40B4-BE49-F238E27FC236}">
                  <a16:creationId xmlns:a16="http://schemas.microsoft.com/office/drawing/2014/main" id="{A82934CE-A65D-B84A-926C-1334063B1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2978" y="2180220"/>
              <a:ext cx="4026043" cy="784675"/>
            </a:xfrm>
            <a:prstGeom prst="rect">
              <a:avLst/>
            </a:prstGeom>
            <a:grpFill/>
          </p:spPr>
        </p:pic>
        <p:pic>
          <p:nvPicPr>
            <p:cNvPr id="69" name="Picture 68" descr="Chart&#10;&#10;Description automatically generated">
              <a:extLst>
                <a:ext uri="{FF2B5EF4-FFF2-40B4-BE49-F238E27FC236}">
                  <a16:creationId xmlns:a16="http://schemas.microsoft.com/office/drawing/2014/main" id="{4B7CD69F-F48C-E849-9114-384FC5755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4821" y="2180220"/>
              <a:ext cx="559095" cy="433058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27AD9EC7-E670-B448-B02B-CE82B96DFA8D}"/>
              </a:ext>
            </a:extLst>
          </p:cNvPr>
          <p:cNvSpPr txBox="1"/>
          <p:nvPr/>
        </p:nvSpPr>
        <p:spPr>
          <a:xfrm>
            <a:off x="3960267" y="3006194"/>
            <a:ext cx="4372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008001"/>
                </a:solidFill>
              </a:rPr>
              <a:t>CONFRONTATION</a:t>
            </a:r>
          </a:p>
          <a:p>
            <a:pPr algn="ctr"/>
            <a:endParaRPr lang="en-GB" sz="700" dirty="0">
              <a:solidFill>
                <a:srgbClr val="008001"/>
              </a:solidFill>
            </a:endParaRPr>
          </a:p>
          <a:p>
            <a:pPr algn="ctr"/>
            <a:r>
              <a:rPr lang="en-GB" sz="1400" dirty="0">
                <a:solidFill>
                  <a:srgbClr val="008001"/>
                </a:solidFill>
                <a:latin typeface="ARIAL LIGHT" pitchFamily="2" charset="0"/>
              </a:rPr>
              <a:t>A drive to confront issues as they arise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A947B43-6072-574E-B3BA-D326F426406A}"/>
              </a:ext>
            </a:extLst>
          </p:cNvPr>
          <p:cNvSpPr txBox="1"/>
          <p:nvPr/>
        </p:nvSpPr>
        <p:spPr>
          <a:xfrm>
            <a:off x="245121" y="2744584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21219D1-456B-8343-92B9-063E2B0C29B5}"/>
              </a:ext>
            </a:extLst>
          </p:cNvPr>
          <p:cNvCxnSpPr>
            <a:cxnSpLocks/>
          </p:cNvCxnSpPr>
          <p:nvPr/>
        </p:nvCxnSpPr>
        <p:spPr>
          <a:xfrm>
            <a:off x="268713" y="2671363"/>
            <a:ext cx="11313041" cy="0"/>
          </a:xfrm>
          <a:prstGeom prst="line">
            <a:avLst/>
          </a:prstGeom>
          <a:ln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A168DB2-6648-4148-8CD0-8887107C14D1}"/>
              </a:ext>
            </a:extLst>
          </p:cNvPr>
          <p:cNvSpPr txBox="1"/>
          <p:nvPr/>
        </p:nvSpPr>
        <p:spPr>
          <a:xfrm>
            <a:off x="245121" y="3009682"/>
            <a:ext cx="2645276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adapt to another’s arguments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Tries to remain moderate and calm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buy in to arguments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Unwilling to face issues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Avoids issues, hoping they’ll get better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quick to give in to an argument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9800E67-2299-A849-9FFE-BE2D0688102F}"/>
              </a:ext>
            </a:extLst>
          </p:cNvPr>
          <p:cNvSpPr txBox="1"/>
          <p:nvPr/>
        </p:nvSpPr>
        <p:spPr>
          <a:xfrm>
            <a:off x="10552307" y="2744584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A2A238F-E454-C342-8204-556F3689B9D1}"/>
              </a:ext>
            </a:extLst>
          </p:cNvPr>
          <p:cNvSpPr txBox="1"/>
          <p:nvPr/>
        </p:nvSpPr>
        <p:spPr>
          <a:xfrm>
            <a:off x="9045420" y="2999204"/>
            <a:ext cx="2586029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hold their own when challenged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in face to face argument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to react and confront issues</a:t>
            </a:r>
          </a:p>
          <a:p>
            <a:pPr algn="r"/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Argumentative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quick to act and hard to hold back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Overly aggressive and demanding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2D16218-9888-B24D-8D2B-C10B99E0BC0C}"/>
              </a:ext>
            </a:extLst>
          </p:cNvPr>
          <p:cNvGrpSpPr/>
          <p:nvPr/>
        </p:nvGrpSpPr>
        <p:grpSpPr>
          <a:xfrm>
            <a:off x="4133360" y="3698770"/>
            <a:ext cx="4026043" cy="784675"/>
            <a:chOff x="4082978" y="2180220"/>
            <a:chExt cx="4026043" cy="784675"/>
          </a:xfrm>
        </p:grpSpPr>
        <p:pic>
          <p:nvPicPr>
            <p:cNvPr id="106" name="Picture 105" descr="Chart&#10;&#10;Description automatically generated">
              <a:extLst>
                <a:ext uri="{FF2B5EF4-FFF2-40B4-BE49-F238E27FC236}">
                  <a16:creationId xmlns:a16="http://schemas.microsoft.com/office/drawing/2014/main" id="{ED768E16-46AA-2A41-8CD4-30BD87449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2978" y="2180220"/>
              <a:ext cx="4026043" cy="784675"/>
            </a:xfrm>
            <a:prstGeom prst="rect">
              <a:avLst/>
            </a:prstGeom>
          </p:spPr>
        </p:pic>
        <p:pic>
          <p:nvPicPr>
            <p:cNvPr id="107" name="Picture 106" descr="Chart&#10;&#10;Description automatically generated">
              <a:extLst>
                <a:ext uri="{FF2B5EF4-FFF2-40B4-BE49-F238E27FC236}">
                  <a16:creationId xmlns:a16="http://schemas.microsoft.com/office/drawing/2014/main" id="{4FC04F17-2B75-F240-A622-5330029B9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4821" y="2180220"/>
              <a:ext cx="559095" cy="43305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D23B9D3D-54B7-3945-A113-47E0ACAF786A}"/>
              </a:ext>
            </a:extLst>
          </p:cNvPr>
          <p:cNvSpPr txBox="1"/>
          <p:nvPr/>
        </p:nvSpPr>
        <p:spPr>
          <a:xfrm>
            <a:off x="3983865" y="4984742"/>
            <a:ext cx="4372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008001"/>
                </a:solidFill>
              </a:rPr>
              <a:t>INDEPENDANCE</a:t>
            </a:r>
          </a:p>
          <a:p>
            <a:pPr algn="ctr"/>
            <a:endParaRPr lang="en-GB" sz="700" dirty="0">
              <a:solidFill>
                <a:srgbClr val="008001"/>
              </a:solidFill>
            </a:endParaRPr>
          </a:p>
          <a:p>
            <a:pPr algn="ctr"/>
            <a:r>
              <a:rPr lang="en-GB" sz="1400" dirty="0">
                <a:solidFill>
                  <a:srgbClr val="008001"/>
                </a:solidFill>
                <a:latin typeface="ARIAL LIGHT" pitchFamily="2" charset="0"/>
              </a:rPr>
              <a:t>A tendency to go your own way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2CCE462-05C2-914A-9465-A38C92721388}"/>
              </a:ext>
            </a:extLst>
          </p:cNvPr>
          <p:cNvSpPr txBox="1"/>
          <p:nvPr/>
        </p:nvSpPr>
        <p:spPr>
          <a:xfrm>
            <a:off x="245121" y="4814774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5BD6ED0-6551-0146-9D36-3DC3C2088721}"/>
              </a:ext>
            </a:extLst>
          </p:cNvPr>
          <p:cNvCxnSpPr>
            <a:cxnSpLocks/>
          </p:cNvCxnSpPr>
          <p:nvPr/>
        </p:nvCxnSpPr>
        <p:spPr>
          <a:xfrm>
            <a:off x="268713" y="4693427"/>
            <a:ext cx="11313041" cy="0"/>
          </a:xfrm>
          <a:prstGeom prst="line">
            <a:avLst/>
          </a:prstGeom>
          <a:ln>
            <a:solidFill>
              <a:srgbClr val="008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7CD36D74-8BB7-B441-B72A-E2D12F16DE3F}"/>
              </a:ext>
            </a:extLst>
          </p:cNvPr>
          <p:cNvSpPr txBox="1"/>
          <p:nvPr/>
        </p:nvSpPr>
        <p:spPr>
          <a:xfrm>
            <a:off x="245121" y="5079872"/>
            <a:ext cx="2435282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consult and seek advice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 team and accepts direction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and willing to fit in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dependent on other people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flexible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easily led by others</a:t>
            </a:r>
            <a:endParaRPr lang="en-US" sz="105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876D153-543E-2F43-9068-B9B813761A39}"/>
              </a:ext>
            </a:extLst>
          </p:cNvPr>
          <p:cNvSpPr txBox="1"/>
          <p:nvPr/>
        </p:nvSpPr>
        <p:spPr>
          <a:xfrm>
            <a:off x="10552307" y="4814774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30C52C1-641E-F44A-91DE-A360EAFD28DE}"/>
              </a:ext>
            </a:extLst>
          </p:cNvPr>
          <p:cNvSpPr txBox="1"/>
          <p:nvPr/>
        </p:nvSpPr>
        <p:spPr>
          <a:xfrm>
            <a:off x="9191294" y="5069394"/>
            <a:ext cx="244015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work independently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own way even when opposed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by strong beliefs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 and inflexible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Unwilling to bend and adapt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in a team if they are the leader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E24BDD8-8CE5-684D-8C96-4A4B394AD59F}"/>
              </a:ext>
            </a:extLst>
          </p:cNvPr>
          <p:cNvGrpSpPr/>
          <p:nvPr/>
        </p:nvGrpSpPr>
        <p:grpSpPr>
          <a:xfrm>
            <a:off x="4133359" y="5711529"/>
            <a:ext cx="4026043" cy="784675"/>
            <a:chOff x="4082978" y="2180220"/>
            <a:chExt cx="4026043" cy="784675"/>
          </a:xfrm>
        </p:grpSpPr>
        <p:pic>
          <p:nvPicPr>
            <p:cNvPr id="124" name="Picture 123" descr="Chart&#10;&#10;Description automatically generated">
              <a:extLst>
                <a:ext uri="{FF2B5EF4-FFF2-40B4-BE49-F238E27FC236}">
                  <a16:creationId xmlns:a16="http://schemas.microsoft.com/office/drawing/2014/main" id="{8A8A51F7-9BC7-4443-8470-9B49A364C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2978" y="2180220"/>
              <a:ext cx="4026043" cy="784675"/>
            </a:xfrm>
            <a:prstGeom prst="rect">
              <a:avLst/>
            </a:prstGeom>
          </p:spPr>
        </p:pic>
        <p:pic>
          <p:nvPicPr>
            <p:cNvPr id="125" name="Picture 124" descr="Chart&#10;&#10;Description automatically generated">
              <a:extLst>
                <a:ext uri="{FF2B5EF4-FFF2-40B4-BE49-F238E27FC236}">
                  <a16:creationId xmlns:a16="http://schemas.microsoft.com/office/drawing/2014/main" id="{2015C74A-DA10-E449-A3F3-45DE53319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4821" y="2180220"/>
              <a:ext cx="559095" cy="43305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11B7A95-7C0F-1D47-AC03-4DEC382F7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856" y="1833837"/>
            <a:ext cx="360000" cy="360000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33D32F-4EAD-784F-80F9-7CE674305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050" y="1887767"/>
            <a:ext cx="360000" cy="360000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666D43-CF15-6947-8895-AC4716000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3596" y="1963756"/>
            <a:ext cx="360000" cy="360000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B7586D-2CB5-644A-95F4-FB93E090D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561" y="1973045"/>
            <a:ext cx="360000" cy="360000"/>
          </a:xfrm>
          <a:prstGeom prst="ellipse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8232A21-B0C1-E54F-970A-B9E926529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5643" y="1763329"/>
            <a:ext cx="360000" cy="360000"/>
          </a:xfrm>
          <a:prstGeom prst="ellipse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DFBC78-79EE-3446-A83C-C3CAE6C66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3052" y="1658706"/>
            <a:ext cx="360000" cy="360000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47AEBE-BF77-AE41-A16D-AF2687C0A2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3545" y="1642437"/>
            <a:ext cx="360000" cy="360000"/>
          </a:xfrm>
          <a:prstGeom prst="ellipse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F483D36-102F-1446-B3CD-99982E6FB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778" y="3586473"/>
            <a:ext cx="360000" cy="360000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50CBB6D-132B-0340-9FA3-B685C2A57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0824" y="3919238"/>
            <a:ext cx="360000" cy="360000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4503DA7-B530-0943-9DF1-72A7ADFEBD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074" y="3968390"/>
            <a:ext cx="360000" cy="360000"/>
          </a:xfrm>
          <a:prstGeom prst="ellipse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62E291-0BEA-4F4D-B8CE-74CB7AF1B4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343" y="3872694"/>
            <a:ext cx="360000" cy="360000"/>
          </a:xfrm>
          <a:prstGeom prst="ellipse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980FA4-9889-DF4D-8435-172EAA45D0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2571" y="3968390"/>
            <a:ext cx="360000" cy="360000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FE45D4-63EB-5047-B3E3-C5BF7A28A2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6854" y="3687010"/>
            <a:ext cx="360000" cy="360000"/>
          </a:xfrm>
          <a:prstGeom prst="ellipse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A9F74A0-A3BC-A440-A587-1A178BC337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9390" y="3658863"/>
            <a:ext cx="360000" cy="360000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407FF57-612D-BE4B-98C4-53EB58EEA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129" y="5829957"/>
            <a:ext cx="360000" cy="360000"/>
          </a:xfrm>
          <a:prstGeom prst="ellipse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267E2C7-1D50-E344-94B6-3A041840B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203" y="5804661"/>
            <a:ext cx="360000" cy="360000"/>
          </a:xfrm>
          <a:prstGeom prst="ellipse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A25A48-E317-1D44-A8D5-221A47046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937" y="5559992"/>
            <a:ext cx="360000" cy="360000"/>
          </a:xfrm>
          <a:prstGeom prst="ellipse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6A8E252-90AA-304D-8DF0-974761C860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7" y="6088874"/>
            <a:ext cx="360000" cy="360000"/>
          </a:xfrm>
          <a:prstGeom prst="ellipse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C741C6E-8AD0-A246-A5F3-D53891FC7D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9900" y="5793465"/>
            <a:ext cx="360000" cy="360000"/>
          </a:xfrm>
          <a:prstGeom prst="ellipse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A43980A-E361-EC48-A4E2-337FE18AD1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3052" y="5826526"/>
            <a:ext cx="360000" cy="360000"/>
          </a:xfrm>
          <a:prstGeom prst="ellipse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8B18612-3034-0A49-90FB-A63AC9043A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3124" y="5583924"/>
            <a:ext cx="360000" cy="360000"/>
          </a:xfrm>
          <a:prstGeom prst="ellipse">
            <a:avLst/>
          </a:prstGeom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5EB20C1-C9AC-4347-8358-D412535D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207" y="1806592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67D49770-EEEE-7645-AD8A-F367080B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238" y="3735299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39C5DCE1-2C2C-D648-85BC-77F1CDB7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528" y="5940451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6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7170"/>
          <p:cNvGrpSpPr/>
          <p:nvPr/>
        </p:nvGrpSpPr>
        <p:grpSpPr>
          <a:xfrm>
            <a:off x="8192295" y="255565"/>
            <a:ext cx="3771832" cy="1732199"/>
            <a:chOff x="4851400" y="4034375"/>
            <a:chExt cx="3771832" cy="1732199"/>
          </a:xfrm>
        </p:grpSpPr>
        <p:sp>
          <p:nvSpPr>
            <p:cNvPr id="7" name="TextBox 6"/>
            <p:cNvSpPr txBox="1"/>
            <p:nvPr/>
          </p:nvSpPr>
          <p:spPr>
            <a:xfrm>
              <a:off x="4851400" y="4034375"/>
              <a:ext cx="341788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High Energy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Gets started quickly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Talk and discuss freely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Shows obvious enthusiasm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Are involved from the beginning</a:t>
              </a:r>
            </a:p>
            <a:p>
              <a:pPr algn="r"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 algn="r"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Are easily distracted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Interrupts others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Loses focus and direction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7991328" y="4410626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  <a:latin typeface="Helvetica Light"/>
                  <a:cs typeface="Helvetica Light"/>
                </a:rPr>
                <a:t>Benefits</a:t>
              </a:r>
              <a:endParaRPr lang="en-US" dirty="0">
                <a:solidFill>
                  <a:srgbClr val="008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117164" y="5260506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Helvetica Light"/>
                  <a:cs typeface="Helvetica Light"/>
                </a:rPr>
                <a:t>Risks</a:t>
              </a:r>
              <a:endParaRPr lang="en-US" dirty="0">
                <a:solidFill>
                  <a:srgbClr val="FF0000"/>
                </a:solidFill>
                <a:latin typeface="Helvetica Light"/>
                <a:cs typeface="Helvetica Light"/>
              </a:endParaRPr>
            </a:p>
          </p:txBody>
        </p:sp>
      </p:grpSp>
      <p:grpSp>
        <p:nvGrpSpPr>
          <p:cNvPr id="7169" name="Group 7168"/>
          <p:cNvGrpSpPr/>
          <p:nvPr/>
        </p:nvGrpSpPr>
        <p:grpSpPr>
          <a:xfrm>
            <a:off x="231046" y="204196"/>
            <a:ext cx="2806859" cy="1842368"/>
            <a:chOff x="357257" y="4209075"/>
            <a:chExt cx="2806859" cy="1842368"/>
          </a:xfrm>
        </p:grpSpPr>
        <p:sp>
          <p:nvSpPr>
            <p:cNvPr id="6" name="TextBox 5"/>
            <p:cNvSpPr txBox="1"/>
            <p:nvPr/>
          </p:nvSpPr>
          <p:spPr>
            <a:xfrm>
              <a:off x="711200" y="4209075"/>
              <a:ext cx="2452916" cy="1631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Low Energy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Thinks ideas through well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Understands the depth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Keeps discussion to a minimum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Presents salient points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Debates at a technical or specialist level</a:t>
              </a:r>
            </a:p>
            <a:p>
              <a:pPr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Rarely discusses personal issues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Prefer private research to open debate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 rot="16200000">
              <a:off x="63908" y="4594214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  <a:latin typeface="Helvetica Light"/>
                  <a:cs typeface="Helvetica Light"/>
                </a:rPr>
                <a:t>Benefits</a:t>
              </a:r>
              <a:endParaRPr lang="en-US" dirty="0">
                <a:solidFill>
                  <a:srgbClr val="008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189743" y="5545375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Helvetica Light"/>
                  <a:cs typeface="Helvetica Light"/>
                </a:rPr>
                <a:t>Risks</a:t>
              </a:r>
              <a:endParaRPr lang="en-US" dirty="0">
                <a:solidFill>
                  <a:srgbClr val="FF0000"/>
                </a:solidFill>
                <a:latin typeface="Helvetica Light"/>
                <a:cs typeface="Helvetica Ligh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E70F6F6-91DE-484E-B197-FFC5ECD7D8A2}"/>
              </a:ext>
            </a:extLst>
          </p:cNvPr>
          <p:cNvSpPr txBox="1"/>
          <p:nvPr/>
        </p:nvSpPr>
        <p:spPr>
          <a:xfrm>
            <a:off x="2113789" y="164255"/>
            <a:ext cx="79208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rgbClr val="EEAD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Energy: Implementation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043DE0-9A16-FA4E-90FC-EA0B066E2A74}"/>
              </a:ext>
            </a:extLst>
          </p:cNvPr>
          <p:cNvSpPr txBox="1"/>
          <p:nvPr/>
        </p:nvSpPr>
        <p:spPr>
          <a:xfrm>
            <a:off x="1736435" y="528074"/>
            <a:ext cx="871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Our approach to engaging and consulting with others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807DCB-FA00-3B43-8126-1F7C741ABE19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1008738" y="2976934"/>
            <a:ext cx="10130983" cy="1669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8F77FF-2689-7E4C-812A-7897C5D13957}"/>
              </a:ext>
            </a:extLst>
          </p:cNvPr>
          <p:cNvCxnSpPr>
            <a:cxnSpLocks/>
          </p:cNvCxnSpPr>
          <p:nvPr/>
        </p:nvCxnSpPr>
        <p:spPr>
          <a:xfrm>
            <a:off x="1045716" y="2628005"/>
            <a:ext cx="8723821" cy="2"/>
          </a:xfrm>
          <a:prstGeom prst="lin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6BB9F1B-B0A7-7D4A-8217-02D08D5D58D1}"/>
              </a:ext>
            </a:extLst>
          </p:cNvPr>
          <p:cNvSpPr/>
          <p:nvPr/>
        </p:nvSpPr>
        <p:spPr>
          <a:xfrm>
            <a:off x="5141920" y="2627251"/>
            <a:ext cx="745386" cy="745386"/>
          </a:xfrm>
          <a:prstGeom prst="ellipse">
            <a:avLst/>
          </a:prstGeom>
          <a:solidFill>
            <a:srgbClr val="EEA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429E8E-2DF4-C148-95A4-34F1E91D7D5C}"/>
              </a:ext>
            </a:extLst>
          </p:cNvPr>
          <p:cNvSpPr/>
          <p:nvPr/>
        </p:nvSpPr>
        <p:spPr>
          <a:xfrm>
            <a:off x="6353036" y="2627251"/>
            <a:ext cx="745386" cy="745386"/>
          </a:xfrm>
          <a:prstGeom prst="ellipse">
            <a:avLst/>
          </a:prstGeom>
          <a:solidFill>
            <a:srgbClr val="EEA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604C2DC-7433-B941-9363-DEFC4DE37715}"/>
              </a:ext>
            </a:extLst>
          </p:cNvPr>
          <p:cNvSpPr/>
          <p:nvPr/>
        </p:nvSpPr>
        <p:spPr>
          <a:xfrm>
            <a:off x="7564152" y="2625078"/>
            <a:ext cx="745386" cy="745386"/>
          </a:xfrm>
          <a:prstGeom prst="ellipse">
            <a:avLst/>
          </a:prstGeom>
          <a:solidFill>
            <a:srgbClr val="EEA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6ED582-F575-F346-A25D-A4C4A5173A4C}"/>
              </a:ext>
            </a:extLst>
          </p:cNvPr>
          <p:cNvSpPr/>
          <p:nvPr/>
        </p:nvSpPr>
        <p:spPr>
          <a:xfrm>
            <a:off x="8782066" y="2625078"/>
            <a:ext cx="745386" cy="745386"/>
          </a:xfrm>
          <a:prstGeom prst="ellipse">
            <a:avLst/>
          </a:prstGeom>
          <a:solidFill>
            <a:srgbClr val="EEA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914B019-8D69-2A43-8199-3D5614F28DDE}"/>
              </a:ext>
            </a:extLst>
          </p:cNvPr>
          <p:cNvSpPr/>
          <p:nvPr/>
        </p:nvSpPr>
        <p:spPr>
          <a:xfrm>
            <a:off x="9961052" y="2631851"/>
            <a:ext cx="745386" cy="745386"/>
          </a:xfrm>
          <a:prstGeom prst="ellipse">
            <a:avLst/>
          </a:prstGeom>
          <a:solidFill>
            <a:srgbClr val="EEA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29B4862-1454-D347-92D6-AD10694D9C8C}"/>
              </a:ext>
            </a:extLst>
          </p:cNvPr>
          <p:cNvSpPr/>
          <p:nvPr/>
        </p:nvSpPr>
        <p:spPr>
          <a:xfrm>
            <a:off x="11139721" y="2620933"/>
            <a:ext cx="745386" cy="745386"/>
          </a:xfrm>
          <a:prstGeom prst="ellipse">
            <a:avLst/>
          </a:prstGeom>
          <a:solidFill>
            <a:srgbClr val="EEA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</a:rPr>
              <a:t>10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81836C-2D1E-034B-BA72-6D21E5D3E344}"/>
              </a:ext>
            </a:extLst>
          </p:cNvPr>
          <p:cNvSpPr/>
          <p:nvPr/>
        </p:nvSpPr>
        <p:spPr>
          <a:xfrm>
            <a:off x="263352" y="2627251"/>
            <a:ext cx="745386" cy="745386"/>
          </a:xfrm>
          <a:prstGeom prst="ellipse">
            <a:avLst/>
          </a:prstGeom>
          <a:solidFill>
            <a:srgbClr val="EEA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CB80660-0EB5-FD4B-A384-C7FCADA05E55}"/>
              </a:ext>
            </a:extLst>
          </p:cNvPr>
          <p:cNvSpPr/>
          <p:nvPr/>
        </p:nvSpPr>
        <p:spPr>
          <a:xfrm>
            <a:off x="1481266" y="2627251"/>
            <a:ext cx="745386" cy="745386"/>
          </a:xfrm>
          <a:prstGeom prst="ellipse">
            <a:avLst/>
          </a:prstGeom>
          <a:solidFill>
            <a:srgbClr val="EEA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5EFE746-BA0E-924E-85BE-2AB89380B2DC}"/>
              </a:ext>
            </a:extLst>
          </p:cNvPr>
          <p:cNvSpPr/>
          <p:nvPr/>
        </p:nvSpPr>
        <p:spPr>
          <a:xfrm>
            <a:off x="2701484" y="2627251"/>
            <a:ext cx="745386" cy="745386"/>
          </a:xfrm>
          <a:prstGeom prst="ellipse">
            <a:avLst/>
          </a:prstGeom>
          <a:solidFill>
            <a:srgbClr val="EEA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56EF39F-C11E-BA4C-8FAA-9DE080D445C7}"/>
              </a:ext>
            </a:extLst>
          </p:cNvPr>
          <p:cNvSpPr/>
          <p:nvPr/>
        </p:nvSpPr>
        <p:spPr>
          <a:xfrm>
            <a:off x="3921702" y="2627251"/>
            <a:ext cx="745386" cy="745386"/>
          </a:xfrm>
          <a:prstGeom prst="ellipse">
            <a:avLst/>
          </a:prstGeom>
          <a:solidFill>
            <a:srgbClr val="EEAD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AA9545-1C46-724A-B299-4C9D5FA1A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72" y="1932218"/>
            <a:ext cx="900000" cy="90000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93B66-769F-604F-B550-9E4086F99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669" y="3244718"/>
            <a:ext cx="900000" cy="9000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73D2F-9636-7741-B31D-8115458D7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10" y="3208278"/>
            <a:ext cx="900000" cy="900000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E8579D-449E-B440-A2FF-1D9891212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205" y="1945576"/>
            <a:ext cx="900000" cy="900000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AD993-10D7-5848-845E-490F7F4C0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136" y="3153509"/>
            <a:ext cx="900000" cy="90000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603AC0-C348-D643-89EE-E260A7929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2497" y="3194443"/>
            <a:ext cx="900000" cy="900000"/>
          </a:xfrm>
          <a:prstGeom prst="ellipse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FC0B70CD-2B53-4A4A-BD98-7C7BA721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964" y="1570423"/>
            <a:ext cx="900000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CEEC51-5775-3D49-A291-9FB14EBE48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7998" y="1945576"/>
            <a:ext cx="900000" cy="9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198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5C16786-D752-A64E-9301-967DAD0B7FA4}"/>
              </a:ext>
            </a:extLst>
          </p:cNvPr>
          <p:cNvSpPr txBox="1"/>
          <p:nvPr/>
        </p:nvSpPr>
        <p:spPr>
          <a:xfrm>
            <a:off x="3983865" y="953422"/>
            <a:ext cx="4372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FFC100"/>
                </a:solidFill>
              </a:rPr>
              <a:t>VITALITY</a:t>
            </a:r>
          </a:p>
          <a:p>
            <a:pPr algn="ctr"/>
            <a:endParaRPr lang="en-GB" sz="700" dirty="0">
              <a:solidFill>
                <a:srgbClr val="008001"/>
              </a:solidFill>
            </a:endParaRPr>
          </a:p>
          <a:p>
            <a:pPr algn="ctr"/>
            <a:r>
              <a:rPr lang="en-GB" sz="1400" dirty="0">
                <a:solidFill>
                  <a:srgbClr val="FFC100"/>
                </a:solidFill>
                <a:latin typeface="ARIAL LIGHT" pitchFamily="2" charset="0"/>
              </a:rPr>
              <a:t>Obvious enthusiasm and energy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630B1-D6E0-1944-A2E8-ACAD4A498503}"/>
              </a:ext>
            </a:extLst>
          </p:cNvPr>
          <p:cNvSpPr txBox="1"/>
          <p:nvPr/>
        </p:nvSpPr>
        <p:spPr>
          <a:xfrm>
            <a:off x="340743" y="714659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DB868A-ED55-AF41-B47E-DDDBEFD477C4}"/>
              </a:ext>
            </a:extLst>
          </p:cNvPr>
          <p:cNvCxnSpPr>
            <a:cxnSpLocks/>
          </p:cNvCxnSpPr>
          <p:nvPr/>
        </p:nvCxnSpPr>
        <p:spPr>
          <a:xfrm>
            <a:off x="364335" y="689564"/>
            <a:ext cx="11313041" cy="0"/>
          </a:xfrm>
          <a:prstGeom prst="line">
            <a:avLst/>
          </a:prstGeom>
          <a:ln>
            <a:solidFill>
              <a:srgbClr val="FF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1DE475-3B84-EF4E-ACC3-D22519EC7A9E}"/>
              </a:ext>
            </a:extLst>
          </p:cNvPr>
          <p:cNvSpPr txBox="1"/>
          <p:nvPr/>
        </p:nvSpPr>
        <p:spPr>
          <a:xfrm>
            <a:off x="234404" y="201376"/>
            <a:ext cx="115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100"/>
                </a:solidFill>
                <a:latin typeface="Arial Light" pitchFamily="2" charset="0"/>
                <a:cs typeface="Arial" panose="020B0604020202020204" pitchFamily="34" charset="0"/>
              </a:rPr>
              <a:t>Energy Sub-Factors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DC14DC-DCA3-734E-BB4D-A110BD33B58B}"/>
              </a:ext>
            </a:extLst>
          </p:cNvPr>
          <p:cNvSpPr txBox="1"/>
          <p:nvPr/>
        </p:nvSpPr>
        <p:spPr>
          <a:xfrm>
            <a:off x="340743" y="979757"/>
            <a:ext cx="2448106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get overexcited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unobtrusive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and self-reliant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Aloof and distant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Unenthusiastic and about new ideas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124457-BE39-794A-A29C-A07FC69CAD87}"/>
              </a:ext>
            </a:extLst>
          </p:cNvPr>
          <p:cNvSpPr txBox="1"/>
          <p:nvPr/>
        </p:nvSpPr>
        <p:spPr>
          <a:xfrm>
            <a:off x="10598234" y="71465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BFF5E19-596C-4447-9930-20EE18233F27}"/>
              </a:ext>
            </a:extLst>
          </p:cNvPr>
          <p:cNvSpPr txBox="1"/>
          <p:nvPr/>
        </p:nvSpPr>
        <p:spPr>
          <a:xfrm>
            <a:off x="9663620" y="969279"/>
            <a:ext cx="201375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Enthusiastic about new ideas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start things going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Obviously excitable 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Exhibitionist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Frivolous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B27F54-9CFE-204A-A55A-FBC068540E8B}"/>
              </a:ext>
            </a:extLst>
          </p:cNvPr>
          <p:cNvGrpSpPr/>
          <p:nvPr/>
        </p:nvGrpSpPr>
        <p:grpSpPr>
          <a:xfrm>
            <a:off x="4018276" y="1686869"/>
            <a:ext cx="4155447" cy="819171"/>
            <a:chOff x="4018276" y="2382214"/>
            <a:chExt cx="4155447" cy="819171"/>
          </a:xfrm>
        </p:grpSpPr>
        <p:pic>
          <p:nvPicPr>
            <p:cNvPr id="3" name="Picture 2" descr="Chart&#10;&#10;Description automatically generated">
              <a:extLst>
                <a:ext uri="{FF2B5EF4-FFF2-40B4-BE49-F238E27FC236}">
                  <a16:creationId xmlns:a16="http://schemas.microsoft.com/office/drawing/2014/main" id="{DF27FEC8-4873-D74F-85C5-C664AC8E9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8276" y="2439960"/>
              <a:ext cx="4155447" cy="761425"/>
            </a:xfrm>
            <a:prstGeom prst="rect">
              <a:avLst/>
            </a:prstGeom>
          </p:spPr>
        </p:pic>
        <p:pic>
          <p:nvPicPr>
            <p:cNvPr id="36" name="Picture 35" descr="Chart&#10;&#10;Description automatically generated">
              <a:extLst>
                <a:ext uri="{FF2B5EF4-FFF2-40B4-BE49-F238E27FC236}">
                  <a16:creationId xmlns:a16="http://schemas.microsoft.com/office/drawing/2014/main" id="{5A36EC59-C6DA-9C49-9159-E09792A33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6950" y="2382214"/>
              <a:ext cx="577516" cy="485741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D6DE4C0-94D9-A847-8650-D93DA2B975E3}"/>
              </a:ext>
            </a:extLst>
          </p:cNvPr>
          <p:cNvSpPr txBox="1"/>
          <p:nvPr/>
        </p:nvSpPr>
        <p:spPr>
          <a:xfrm>
            <a:off x="3909887" y="2845941"/>
            <a:ext cx="4372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FFC100"/>
                </a:solidFill>
              </a:rPr>
              <a:t>SOCIABILITY</a:t>
            </a:r>
          </a:p>
          <a:p>
            <a:pPr algn="ctr"/>
            <a:endParaRPr lang="en-GB" sz="700" dirty="0">
              <a:solidFill>
                <a:srgbClr val="008001"/>
              </a:solidFill>
            </a:endParaRPr>
          </a:p>
          <a:p>
            <a:pPr algn="ctr"/>
            <a:r>
              <a:rPr lang="en-GB" sz="1400" dirty="0">
                <a:solidFill>
                  <a:srgbClr val="FFC100"/>
                </a:solidFill>
                <a:latin typeface="ARIAL LIGHT" pitchFamily="2" charset="0"/>
              </a:rPr>
              <a:t>Interest in being with people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40E110-287C-0E43-8185-67480BAF37CC}"/>
              </a:ext>
            </a:extLst>
          </p:cNvPr>
          <p:cNvSpPr txBox="1"/>
          <p:nvPr/>
        </p:nvSpPr>
        <p:spPr>
          <a:xfrm>
            <a:off x="266765" y="2607178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9C7E4D-64B6-5F4B-A10D-18AC1C1009A4}"/>
              </a:ext>
            </a:extLst>
          </p:cNvPr>
          <p:cNvCxnSpPr>
            <a:cxnSpLocks/>
          </p:cNvCxnSpPr>
          <p:nvPr/>
        </p:nvCxnSpPr>
        <p:spPr>
          <a:xfrm>
            <a:off x="290357" y="2582083"/>
            <a:ext cx="11313041" cy="0"/>
          </a:xfrm>
          <a:prstGeom prst="line">
            <a:avLst/>
          </a:prstGeom>
          <a:ln>
            <a:solidFill>
              <a:srgbClr val="FF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74EAAA3-BFC5-D749-8FE5-1C28C279F2F2}"/>
              </a:ext>
            </a:extLst>
          </p:cNvPr>
          <p:cNvSpPr txBox="1"/>
          <p:nvPr/>
        </p:nvSpPr>
        <p:spPr>
          <a:xfrm>
            <a:off x="266765" y="2872276"/>
            <a:ext cx="2395207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need company to work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build long lasting relationships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keep family and work separate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Unwilling to mix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Uninvolved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people feel unwelcome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0C6E88-1247-8845-A3B2-F803F7FBB634}"/>
              </a:ext>
            </a:extLst>
          </p:cNvPr>
          <p:cNvSpPr txBox="1"/>
          <p:nvPr/>
        </p:nvSpPr>
        <p:spPr>
          <a:xfrm>
            <a:off x="10524256" y="2607178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590271-E822-714E-9365-BDCF4E3411FB}"/>
              </a:ext>
            </a:extLst>
          </p:cNvPr>
          <p:cNvSpPr txBox="1"/>
          <p:nvPr/>
        </p:nvSpPr>
        <p:spPr>
          <a:xfrm>
            <a:off x="9293086" y="2861798"/>
            <a:ext cx="231031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make people feel involved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be part of a family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contacts and friends easily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in need of company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to interfere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Socially pushy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A5BBB7-FCAE-DE47-A8EE-ACCC158246BF}"/>
              </a:ext>
            </a:extLst>
          </p:cNvPr>
          <p:cNvGrpSpPr/>
          <p:nvPr/>
        </p:nvGrpSpPr>
        <p:grpSpPr>
          <a:xfrm>
            <a:off x="3944298" y="3579388"/>
            <a:ext cx="4155447" cy="819171"/>
            <a:chOff x="4018276" y="2382214"/>
            <a:chExt cx="4155447" cy="819171"/>
          </a:xfrm>
        </p:grpSpPr>
        <p:pic>
          <p:nvPicPr>
            <p:cNvPr id="45" name="Picture 44" descr="Chart&#10;&#10;Description automatically generated">
              <a:extLst>
                <a:ext uri="{FF2B5EF4-FFF2-40B4-BE49-F238E27FC236}">
                  <a16:creationId xmlns:a16="http://schemas.microsoft.com/office/drawing/2014/main" id="{FDB81E57-0662-9248-8E42-C52065E83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8276" y="2439960"/>
              <a:ext cx="4155447" cy="761425"/>
            </a:xfrm>
            <a:prstGeom prst="rect">
              <a:avLst/>
            </a:prstGeom>
          </p:spPr>
        </p:pic>
        <p:pic>
          <p:nvPicPr>
            <p:cNvPr id="46" name="Picture 45" descr="Chart&#10;&#10;Description automatically generated">
              <a:extLst>
                <a:ext uri="{FF2B5EF4-FFF2-40B4-BE49-F238E27FC236}">
                  <a16:creationId xmlns:a16="http://schemas.microsoft.com/office/drawing/2014/main" id="{317E5DF0-F8ED-4F49-A64A-12802C7B5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6950" y="2382214"/>
              <a:ext cx="577516" cy="485741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4C7D48D-E7DB-904A-800B-3E4691A08C5E}"/>
              </a:ext>
            </a:extLst>
          </p:cNvPr>
          <p:cNvSpPr txBox="1"/>
          <p:nvPr/>
        </p:nvSpPr>
        <p:spPr>
          <a:xfrm>
            <a:off x="3877526" y="4824594"/>
            <a:ext cx="4372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FFC100"/>
                </a:solidFill>
              </a:rPr>
              <a:t>ADAPTABILITY</a:t>
            </a:r>
          </a:p>
          <a:p>
            <a:pPr algn="ctr"/>
            <a:endParaRPr lang="en-GB" sz="700" dirty="0">
              <a:solidFill>
                <a:srgbClr val="008001"/>
              </a:solidFill>
            </a:endParaRPr>
          </a:p>
          <a:p>
            <a:pPr algn="ctr"/>
            <a:r>
              <a:rPr lang="en-GB" sz="1400" dirty="0">
                <a:solidFill>
                  <a:srgbClr val="FFC100"/>
                </a:solidFill>
                <a:latin typeface="ARIAL LIGHT" pitchFamily="2" charset="0"/>
              </a:rPr>
              <a:t>Involving others in your thinking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539C48-6287-3E43-8370-C352344D7C52}"/>
              </a:ext>
            </a:extLst>
          </p:cNvPr>
          <p:cNvSpPr txBox="1"/>
          <p:nvPr/>
        </p:nvSpPr>
        <p:spPr>
          <a:xfrm>
            <a:off x="234404" y="4585831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1B2412-8C68-5249-9D6F-46B53B390A2C}"/>
              </a:ext>
            </a:extLst>
          </p:cNvPr>
          <p:cNvCxnSpPr>
            <a:cxnSpLocks/>
          </p:cNvCxnSpPr>
          <p:nvPr/>
        </p:nvCxnSpPr>
        <p:spPr>
          <a:xfrm>
            <a:off x="257996" y="4549161"/>
            <a:ext cx="11313041" cy="0"/>
          </a:xfrm>
          <a:prstGeom prst="line">
            <a:avLst/>
          </a:prstGeom>
          <a:ln>
            <a:solidFill>
              <a:srgbClr val="FF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B0E6D75-BE6A-F84F-9AA1-288D4694D5F9}"/>
              </a:ext>
            </a:extLst>
          </p:cNvPr>
          <p:cNvSpPr txBox="1"/>
          <p:nvPr/>
        </p:nvSpPr>
        <p:spPr>
          <a:xfrm>
            <a:off x="234404" y="4850929"/>
            <a:ext cx="2281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ideas independently 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Thinks carefully before speaking 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stick to own area</a:t>
            </a:r>
          </a:p>
          <a:p>
            <a:endParaRPr lang="en-US" sz="10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Unwilling to tell others their ideas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to recognise new ideas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Overly </a:t>
            </a:r>
            <a:r>
              <a:rPr lang="en-US" sz="1000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specialised</a:t>
            </a:r>
            <a:endParaRPr lang="en-US" sz="10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49BDA3-9F58-054D-A802-D687EF28345C}"/>
              </a:ext>
            </a:extLst>
          </p:cNvPr>
          <p:cNvSpPr txBox="1"/>
          <p:nvPr/>
        </p:nvSpPr>
        <p:spPr>
          <a:xfrm>
            <a:off x="10491895" y="4585831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71831D-B7B8-CC48-A9E8-D5C7EA428884}"/>
              </a:ext>
            </a:extLst>
          </p:cNvPr>
          <p:cNvSpPr txBox="1"/>
          <p:nvPr/>
        </p:nvSpPr>
        <p:spPr>
          <a:xfrm>
            <a:off x="9182178" y="4840451"/>
            <a:ext cx="238885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Discusses broadly before acting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adapt to changing evidence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 others in decision process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FF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decide independently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quick to change views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depth of understanding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A577FEA-33F0-2647-A8DB-45CDCB908990}"/>
              </a:ext>
            </a:extLst>
          </p:cNvPr>
          <p:cNvGrpSpPr/>
          <p:nvPr/>
        </p:nvGrpSpPr>
        <p:grpSpPr>
          <a:xfrm>
            <a:off x="3911937" y="5558041"/>
            <a:ext cx="4155447" cy="819171"/>
            <a:chOff x="4018276" y="2382214"/>
            <a:chExt cx="4155447" cy="819171"/>
          </a:xfrm>
        </p:grpSpPr>
        <p:pic>
          <p:nvPicPr>
            <p:cNvPr id="55" name="Picture 54" descr="Chart&#10;&#10;Description automatically generated">
              <a:extLst>
                <a:ext uri="{FF2B5EF4-FFF2-40B4-BE49-F238E27FC236}">
                  <a16:creationId xmlns:a16="http://schemas.microsoft.com/office/drawing/2014/main" id="{C284A622-8383-5A40-9D7A-9BAEA93B5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8276" y="2439960"/>
              <a:ext cx="4155447" cy="761425"/>
            </a:xfrm>
            <a:prstGeom prst="rect">
              <a:avLst/>
            </a:prstGeom>
          </p:spPr>
        </p:pic>
        <p:pic>
          <p:nvPicPr>
            <p:cNvPr id="56" name="Picture 55" descr="Chart&#10;&#10;Description automatically generated">
              <a:extLst>
                <a:ext uri="{FF2B5EF4-FFF2-40B4-BE49-F238E27FC236}">
                  <a16:creationId xmlns:a16="http://schemas.microsoft.com/office/drawing/2014/main" id="{CD7E5BFE-C2B1-1A44-9751-8C5EC524B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6950" y="2382214"/>
              <a:ext cx="577516" cy="485741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336281D-D4C0-824D-B3AF-80238847F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291" y="1781270"/>
            <a:ext cx="360000" cy="360000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40F9C0-686A-D446-B440-0C23B07C6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384" y="1760503"/>
            <a:ext cx="360000" cy="360000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FB945D-0470-8444-9201-24F1B913F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905" y="1742425"/>
            <a:ext cx="360000" cy="360000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590735-FE43-6B42-88E8-D65647D4B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520" y="2070893"/>
            <a:ext cx="360000" cy="360000"/>
          </a:xfrm>
          <a:prstGeom prst="ellipse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A127F1-7524-7242-BAEE-F13454C3F7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4758" y="1494438"/>
            <a:ext cx="360000" cy="360000"/>
          </a:xfrm>
          <a:prstGeom prst="ellipse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F6C076-3248-E34E-BEB8-BEC2988615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2130" y="1846076"/>
            <a:ext cx="360000" cy="360000"/>
          </a:xfrm>
          <a:prstGeom prst="ellipse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2C75734-F5A2-D946-8E79-F7237EA54E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6658" y="1598737"/>
            <a:ext cx="360000" cy="360000"/>
          </a:xfrm>
          <a:prstGeom prst="ellipse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CAD88000-B5CB-8142-BC27-91121E43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680" y="3862479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BC91B51-FD6A-8746-AD1B-FA26B372B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089" y="3528238"/>
            <a:ext cx="360000" cy="360000"/>
          </a:xfrm>
          <a:prstGeom prst="ellipse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4FF544C-F47F-FE45-96D0-01BD39686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420" y="3626492"/>
            <a:ext cx="360000" cy="360000"/>
          </a:xfrm>
          <a:prstGeom prst="ellipse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96B9496-5745-3C48-8E94-55287276E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388" y="3491790"/>
            <a:ext cx="360000" cy="360000"/>
          </a:xfrm>
          <a:prstGeom prst="ellipse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9B87067-B24B-EA4B-8F2E-40A2F6571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926" y="3895602"/>
            <a:ext cx="360000" cy="360000"/>
          </a:xfrm>
          <a:prstGeom prst="ellipse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16E21D5-C295-4648-897A-7A00C928C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5103" y="3209456"/>
            <a:ext cx="360000" cy="360000"/>
          </a:xfrm>
          <a:prstGeom prst="ellipse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AD2E46B-FDF3-2046-B45B-4E4783E244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1422" y="3684072"/>
            <a:ext cx="360000" cy="360000"/>
          </a:xfrm>
          <a:prstGeom prst="ellipse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B5332C9-D6FA-844D-A942-B37EBCE14E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8291" y="3562686"/>
            <a:ext cx="360000" cy="360000"/>
          </a:xfrm>
          <a:prstGeom prst="ellipse">
            <a:avLst/>
          </a:prstGeom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16240331-7844-1D40-926A-B235ECFB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743" y="1525756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7F992A1-4AEB-924F-BF9E-854D66895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658" y="5631399"/>
            <a:ext cx="360000" cy="360000"/>
          </a:xfrm>
          <a:prstGeom prst="ellipse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7A3E9B3-0ACD-3C46-AD6E-A39EFF936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584" y="5415937"/>
            <a:ext cx="360000" cy="360000"/>
          </a:xfrm>
          <a:prstGeom prst="ellipse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3B6210F-FA70-424D-BB62-D8CB29F06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6487" y="5708063"/>
            <a:ext cx="360000" cy="360000"/>
          </a:xfrm>
          <a:prstGeom prst="ellipse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F3B35F6-D3BA-4D45-AD3B-138DF40747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369" y="5384500"/>
            <a:ext cx="360000" cy="360000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5A6E39C-BD58-234A-A4CA-6AB957ED58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854" y="5647165"/>
            <a:ext cx="360000" cy="360000"/>
          </a:xfrm>
          <a:prstGeom prst="ellipse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9F3DB38-8060-8B4C-BE9F-B95CA2318E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9571" y="5756188"/>
            <a:ext cx="360000" cy="360000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7129D0E-4E4D-AE42-B440-294334BC30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9533" y="5635759"/>
            <a:ext cx="360000" cy="360000"/>
          </a:xfrm>
          <a:prstGeom prst="ellipse">
            <a:avLst/>
          </a:prstGeom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97C2EC1D-0E7E-CA44-8C7C-8891D8B5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385" y="5359903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2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7170"/>
          <p:cNvGrpSpPr/>
          <p:nvPr/>
        </p:nvGrpSpPr>
        <p:grpSpPr>
          <a:xfrm>
            <a:off x="8234440" y="181574"/>
            <a:ext cx="3771832" cy="1631216"/>
            <a:chOff x="4851400" y="4034375"/>
            <a:chExt cx="3771832" cy="1631216"/>
          </a:xfrm>
        </p:grpSpPr>
        <p:sp>
          <p:nvSpPr>
            <p:cNvPr id="7" name="TextBox 6"/>
            <p:cNvSpPr txBox="1"/>
            <p:nvPr/>
          </p:nvSpPr>
          <p:spPr>
            <a:xfrm>
              <a:off x="4851400" y="4034375"/>
              <a:ext cx="341788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High Affection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Don</a:t>
              </a:r>
              <a:r>
                <a:rPr lang="fr-FR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’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t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criticise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 others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Are supportive of others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Suggests alternatives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Broadens the discussion</a:t>
              </a:r>
            </a:p>
            <a:p>
              <a:pPr algn="r"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Can wander off the point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Do not own promote ideas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Avoid final decisions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May be impractical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7991328" y="4390898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  <a:latin typeface="Helvetica Light"/>
                  <a:cs typeface="Helvetica Light"/>
                </a:rPr>
                <a:t>Benefits</a:t>
              </a:r>
              <a:endParaRPr lang="en-US" dirty="0">
                <a:solidFill>
                  <a:srgbClr val="008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117164" y="5120732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Helvetica Light"/>
                  <a:cs typeface="Helvetica Light"/>
                </a:rPr>
                <a:t>Risks</a:t>
              </a:r>
              <a:endParaRPr lang="en-US" dirty="0">
                <a:solidFill>
                  <a:srgbClr val="FF0000"/>
                </a:solidFill>
                <a:latin typeface="Helvetica Light"/>
                <a:cs typeface="Helvetica Light"/>
              </a:endParaRPr>
            </a:p>
          </p:txBody>
        </p:sp>
      </p:grpSp>
      <p:grpSp>
        <p:nvGrpSpPr>
          <p:cNvPr id="7169" name="Group 7168"/>
          <p:cNvGrpSpPr/>
          <p:nvPr/>
        </p:nvGrpSpPr>
        <p:grpSpPr>
          <a:xfrm>
            <a:off x="231939" y="178504"/>
            <a:ext cx="1954062" cy="1786722"/>
            <a:chOff x="357256" y="4209075"/>
            <a:chExt cx="1954062" cy="1786722"/>
          </a:xfrm>
        </p:grpSpPr>
        <p:sp>
          <p:nvSpPr>
            <p:cNvPr id="6" name="TextBox 5"/>
            <p:cNvSpPr txBox="1"/>
            <p:nvPr/>
          </p:nvSpPr>
          <p:spPr>
            <a:xfrm>
              <a:off x="711200" y="4209075"/>
              <a:ext cx="1600118" cy="1631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Low Affection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Gets to the point quickly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Identify advantages early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Find simple solutions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Save time</a:t>
              </a:r>
            </a:p>
            <a:p>
              <a:pPr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Oversimplify issues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Blind to broader impact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Short term solutions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 rot="16200000">
              <a:off x="63907" y="4517023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  <a:latin typeface="Helvetica Light"/>
                  <a:cs typeface="Helvetica Light"/>
                </a:rPr>
                <a:t>Benefits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189742" y="5489729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Helvetica Light"/>
                  <a:cs typeface="Helvetica Light"/>
                </a:rPr>
                <a:t>Risks</a:t>
              </a:r>
              <a:endParaRPr lang="en-US" dirty="0">
                <a:solidFill>
                  <a:srgbClr val="FF0000"/>
                </a:solidFill>
                <a:latin typeface="Helvetica Light"/>
                <a:cs typeface="Helvetica Ligh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E70F6F6-91DE-484E-B197-FFC5ECD7D8A2}"/>
              </a:ext>
            </a:extLst>
          </p:cNvPr>
          <p:cNvSpPr txBox="1"/>
          <p:nvPr/>
        </p:nvSpPr>
        <p:spPr>
          <a:xfrm>
            <a:off x="1848657" y="178504"/>
            <a:ext cx="79208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rgbClr val="D7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Affection: Generating ideas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043DE0-9A16-FA4E-90FC-EA0B066E2A74}"/>
              </a:ext>
            </a:extLst>
          </p:cNvPr>
          <p:cNvSpPr txBox="1"/>
          <p:nvPr/>
        </p:nvSpPr>
        <p:spPr>
          <a:xfrm>
            <a:off x="1491816" y="576468"/>
            <a:ext cx="871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Are we people focused or task focused?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18A1A0-3A52-BD47-82E5-E4DF5587D8F6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1022002" y="2601835"/>
            <a:ext cx="10130983" cy="1669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B1CDEA-223F-5047-BCA5-560CDF3841C1}"/>
              </a:ext>
            </a:extLst>
          </p:cNvPr>
          <p:cNvCxnSpPr>
            <a:cxnSpLocks/>
          </p:cNvCxnSpPr>
          <p:nvPr/>
        </p:nvCxnSpPr>
        <p:spPr>
          <a:xfrm>
            <a:off x="1058980" y="2252906"/>
            <a:ext cx="8723821" cy="2"/>
          </a:xfrm>
          <a:prstGeom prst="lin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8FED203D-A9E0-3940-BFC3-4892E0256092}"/>
              </a:ext>
            </a:extLst>
          </p:cNvPr>
          <p:cNvSpPr/>
          <p:nvPr/>
        </p:nvSpPr>
        <p:spPr>
          <a:xfrm>
            <a:off x="5155184" y="2252152"/>
            <a:ext cx="745386" cy="745386"/>
          </a:xfrm>
          <a:prstGeom prst="ellipse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3E5B647-F050-7E43-AD95-3B7EB5624C13}"/>
              </a:ext>
            </a:extLst>
          </p:cNvPr>
          <p:cNvSpPr/>
          <p:nvPr/>
        </p:nvSpPr>
        <p:spPr>
          <a:xfrm>
            <a:off x="6366300" y="2252152"/>
            <a:ext cx="745386" cy="745386"/>
          </a:xfrm>
          <a:prstGeom prst="ellipse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ED51A4-9FB4-0A4D-A510-5E1F868099FD}"/>
              </a:ext>
            </a:extLst>
          </p:cNvPr>
          <p:cNvSpPr/>
          <p:nvPr/>
        </p:nvSpPr>
        <p:spPr>
          <a:xfrm>
            <a:off x="7577416" y="2249979"/>
            <a:ext cx="745386" cy="745386"/>
          </a:xfrm>
          <a:prstGeom prst="ellipse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388D63B-943E-1B44-8D57-B01717B90C3F}"/>
              </a:ext>
            </a:extLst>
          </p:cNvPr>
          <p:cNvSpPr/>
          <p:nvPr/>
        </p:nvSpPr>
        <p:spPr>
          <a:xfrm>
            <a:off x="8795330" y="2249979"/>
            <a:ext cx="745386" cy="745386"/>
          </a:xfrm>
          <a:prstGeom prst="ellipse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85E9793-494D-0B41-8747-5A6E5367C9A8}"/>
              </a:ext>
            </a:extLst>
          </p:cNvPr>
          <p:cNvSpPr/>
          <p:nvPr/>
        </p:nvSpPr>
        <p:spPr>
          <a:xfrm>
            <a:off x="9974316" y="2256752"/>
            <a:ext cx="745386" cy="745386"/>
          </a:xfrm>
          <a:prstGeom prst="ellipse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455F670-1CFF-B644-AC6C-B901B02A32A0}"/>
              </a:ext>
            </a:extLst>
          </p:cNvPr>
          <p:cNvSpPr/>
          <p:nvPr/>
        </p:nvSpPr>
        <p:spPr>
          <a:xfrm>
            <a:off x="11152985" y="2245834"/>
            <a:ext cx="745386" cy="745386"/>
          </a:xfrm>
          <a:prstGeom prst="ellipse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</a:rPr>
              <a:t>10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27D9CD-0CDD-0242-888F-F57F891C6FA9}"/>
              </a:ext>
            </a:extLst>
          </p:cNvPr>
          <p:cNvSpPr/>
          <p:nvPr/>
        </p:nvSpPr>
        <p:spPr>
          <a:xfrm>
            <a:off x="276616" y="2252152"/>
            <a:ext cx="745386" cy="745386"/>
          </a:xfrm>
          <a:prstGeom prst="ellipse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D9548A-604A-2C46-9C85-10827C186974}"/>
              </a:ext>
            </a:extLst>
          </p:cNvPr>
          <p:cNvSpPr/>
          <p:nvPr/>
        </p:nvSpPr>
        <p:spPr>
          <a:xfrm>
            <a:off x="1494530" y="2252152"/>
            <a:ext cx="745386" cy="745386"/>
          </a:xfrm>
          <a:prstGeom prst="ellipse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91062B-8063-BB4B-B7D7-59B9AE67A63A}"/>
              </a:ext>
            </a:extLst>
          </p:cNvPr>
          <p:cNvSpPr/>
          <p:nvPr/>
        </p:nvSpPr>
        <p:spPr>
          <a:xfrm>
            <a:off x="2714748" y="2252152"/>
            <a:ext cx="745386" cy="745386"/>
          </a:xfrm>
          <a:prstGeom prst="ellipse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9D3BABA-C54E-FD45-92C7-A9063F81CC76}"/>
              </a:ext>
            </a:extLst>
          </p:cNvPr>
          <p:cNvSpPr/>
          <p:nvPr/>
        </p:nvSpPr>
        <p:spPr>
          <a:xfrm>
            <a:off x="3934966" y="2252152"/>
            <a:ext cx="745386" cy="745386"/>
          </a:xfrm>
          <a:prstGeom prst="ellipse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93B66-769F-604F-B550-9E4086F99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728" y="3072508"/>
            <a:ext cx="900000" cy="90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73D2F-9636-7741-B31D-8115458D7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076" y="976768"/>
            <a:ext cx="900000" cy="90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E8579D-449E-B440-A2FF-1D9891212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394" y="935088"/>
            <a:ext cx="900000" cy="90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CEEC51-5775-3D49-A291-9FB14EBE48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664" y="1784154"/>
            <a:ext cx="900000" cy="90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AD993-10D7-5848-845E-490F7F4C0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698" y="2859485"/>
            <a:ext cx="900000" cy="90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603AC0-C348-D643-89EE-E260A7929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213" y="1523835"/>
            <a:ext cx="900000" cy="90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AA9545-1C46-724A-B299-4C9D5FA1A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9721" y="1571131"/>
            <a:ext cx="900000" cy="90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30866D2-C08C-3943-8838-7EE5A896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880" y="2252024"/>
            <a:ext cx="900000" cy="90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1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5C16786-D752-A64E-9301-967DAD0B7FA4}"/>
              </a:ext>
            </a:extLst>
          </p:cNvPr>
          <p:cNvSpPr txBox="1"/>
          <p:nvPr/>
        </p:nvSpPr>
        <p:spPr>
          <a:xfrm>
            <a:off x="3983865" y="899632"/>
            <a:ext cx="437222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C00000"/>
                </a:solidFill>
              </a:rPr>
              <a:t>ALTRUISM</a:t>
            </a:r>
          </a:p>
          <a:p>
            <a:pPr algn="ctr"/>
            <a:endParaRPr lang="en-GB" sz="200" dirty="0">
              <a:solidFill>
                <a:srgbClr val="008001"/>
              </a:solidFill>
            </a:endParaRPr>
          </a:p>
          <a:p>
            <a:pPr algn="ctr"/>
            <a:r>
              <a:rPr lang="en-GB" sz="1400" dirty="0">
                <a:solidFill>
                  <a:srgbClr val="C00000"/>
                </a:solidFill>
                <a:latin typeface="ARIAL LIGHT" pitchFamily="2" charset="0"/>
              </a:rPr>
              <a:t>Putting other people’s interests first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630B1-D6E0-1944-A2E8-ACAD4A498503}"/>
              </a:ext>
            </a:extLst>
          </p:cNvPr>
          <p:cNvSpPr txBox="1"/>
          <p:nvPr/>
        </p:nvSpPr>
        <p:spPr>
          <a:xfrm>
            <a:off x="340743" y="714659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DB868A-ED55-AF41-B47E-DDDBEFD477C4}"/>
              </a:ext>
            </a:extLst>
          </p:cNvPr>
          <p:cNvCxnSpPr>
            <a:cxnSpLocks/>
          </p:cNvCxnSpPr>
          <p:nvPr/>
        </p:nvCxnSpPr>
        <p:spPr>
          <a:xfrm>
            <a:off x="364335" y="689564"/>
            <a:ext cx="1131304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1DE475-3B84-EF4E-ACC3-D22519EC7A9E}"/>
              </a:ext>
            </a:extLst>
          </p:cNvPr>
          <p:cNvSpPr txBox="1"/>
          <p:nvPr/>
        </p:nvSpPr>
        <p:spPr>
          <a:xfrm>
            <a:off x="234404" y="201376"/>
            <a:ext cx="115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 Light" pitchFamily="2" charset="0"/>
                <a:cs typeface="Arial" panose="020B0604020202020204" pitchFamily="34" charset="0"/>
              </a:rPr>
              <a:t>Affection Sub-Factors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DC14DC-DCA3-734E-BB4D-A110BD33B58B}"/>
              </a:ext>
            </a:extLst>
          </p:cNvPr>
          <p:cNvSpPr txBox="1"/>
          <p:nvPr/>
        </p:nvSpPr>
        <p:spPr>
          <a:xfrm>
            <a:off x="340743" y="979757"/>
            <a:ext cx="2113079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detect an opportunity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protect their own interests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focus on immediate gains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serving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Unwilling to help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Manipulative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124457-BE39-794A-A29C-A07FC69CAD87}"/>
              </a:ext>
            </a:extLst>
          </p:cNvPr>
          <p:cNvSpPr txBox="1"/>
          <p:nvPr/>
        </p:nvSpPr>
        <p:spPr>
          <a:xfrm>
            <a:off x="10598234" y="71465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BFF5E19-596C-4447-9930-20EE18233F27}"/>
              </a:ext>
            </a:extLst>
          </p:cNvPr>
          <p:cNvSpPr txBox="1"/>
          <p:nvPr/>
        </p:nvSpPr>
        <p:spPr>
          <a:xfrm>
            <a:off x="9580263" y="969279"/>
            <a:ext cx="209711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Keen to try to help others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Puts other people’s needs first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take advantage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Idealistic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Naïve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 to commercial advantage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78C007-B41B-7F48-A383-082D5F6B4047}"/>
              </a:ext>
            </a:extLst>
          </p:cNvPr>
          <p:cNvGrpSpPr/>
          <p:nvPr/>
        </p:nvGrpSpPr>
        <p:grpSpPr>
          <a:xfrm>
            <a:off x="3983865" y="1661418"/>
            <a:ext cx="4207780" cy="783959"/>
            <a:chOff x="4018276" y="2757893"/>
            <a:chExt cx="4207780" cy="783959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D03EA930-9D08-6F4E-89D6-85B791AE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8276" y="2757893"/>
              <a:ext cx="4207780" cy="783959"/>
            </a:xfrm>
            <a:prstGeom prst="rect">
              <a:avLst/>
            </a:prstGeom>
          </p:spPr>
        </p:pic>
        <p:pic>
          <p:nvPicPr>
            <p:cNvPr id="58" name="Picture 57" descr="Chart&#10;&#10;Description automatically generated">
              <a:extLst>
                <a:ext uri="{FF2B5EF4-FFF2-40B4-BE49-F238E27FC236}">
                  <a16:creationId xmlns:a16="http://schemas.microsoft.com/office/drawing/2014/main" id="{395EF670-0724-504B-BD42-72FA4DF35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3869" y="2757893"/>
              <a:ext cx="416688" cy="494818"/>
            </a:xfrm>
            <a:prstGeom prst="rect">
              <a:avLst/>
            </a:prstGeom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8EBB690-B752-E845-8039-84EDD949D12F}"/>
              </a:ext>
            </a:extLst>
          </p:cNvPr>
          <p:cNvSpPr txBox="1"/>
          <p:nvPr/>
        </p:nvSpPr>
        <p:spPr>
          <a:xfrm>
            <a:off x="3983865" y="2759304"/>
            <a:ext cx="4372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C00000"/>
                </a:solidFill>
              </a:rPr>
              <a:t>SUPPORT</a:t>
            </a:r>
          </a:p>
          <a:p>
            <a:pPr algn="ctr"/>
            <a:endParaRPr lang="en-GB" sz="700" dirty="0">
              <a:solidFill>
                <a:srgbClr val="008001"/>
              </a:solidFill>
            </a:endParaRPr>
          </a:p>
          <a:p>
            <a:pPr algn="ctr"/>
            <a:r>
              <a:rPr lang="en-GB" sz="1400" dirty="0">
                <a:solidFill>
                  <a:srgbClr val="C00000"/>
                </a:solidFill>
                <a:latin typeface="ARIAL LIGHT" pitchFamily="2" charset="0"/>
              </a:rPr>
              <a:t>Always trying to be understanding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8AD867-FB75-354F-A28F-F645057B0EF9}"/>
              </a:ext>
            </a:extLst>
          </p:cNvPr>
          <p:cNvSpPr txBox="1"/>
          <p:nvPr/>
        </p:nvSpPr>
        <p:spPr>
          <a:xfrm>
            <a:off x="340743" y="2681906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DB8A21C-6731-BC48-8E60-C2921CDF6067}"/>
              </a:ext>
            </a:extLst>
          </p:cNvPr>
          <p:cNvCxnSpPr>
            <a:cxnSpLocks/>
          </p:cNvCxnSpPr>
          <p:nvPr/>
        </p:nvCxnSpPr>
        <p:spPr>
          <a:xfrm>
            <a:off x="364335" y="2656811"/>
            <a:ext cx="1131304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B338EB2-3748-0044-B6A0-5602D8836EA8}"/>
              </a:ext>
            </a:extLst>
          </p:cNvPr>
          <p:cNvSpPr txBox="1"/>
          <p:nvPr/>
        </p:nvSpPr>
        <p:spPr>
          <a:xfrm>
            <a:off x="340743" y="2947004"/>
            <a:ext cx="2404826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tough when required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capacity to see through flattery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cynicism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Unsympathetic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Harsh in their judgment of others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and unwilling to forgive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D07104-C3FE-C54A-BDAA-8B9D015F84BB}"/>
              </a:ext>
            </a:extLst>
          </p:cNvPr>
          <p:cNvSpPr txBox="1"/>
          <p:nvPr/>
        </p:nvSpPr>
        <p:spPr>
          <a:xfrm>
            <a:off x="10598234" y="2681906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C42D0D-F7CF-D746-B0CA-4B5DC618BCBA}"/>
              </a:ext>
            </a:extLst>
          </p:cNvPr>
          <p:cNvSpPr txBox="1"/>
          <p:nvPr/>
        </p:nvSpPr>
        <p:spPr>
          <a:xfrm>
            <a:off x="9264471" y="2936526"/>
            <a:ext cx="241290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looks for the good in people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when there is a problem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give a second chance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Overly uncritical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forgiving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soft on people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263EFB3-AC53-BE40-AC76-96E060020FCB}"/>
              </a:ext>
            </a:extLst>
          </p:cNvPr>
          <p:cNvGrpSpPr/>
          <p:nvPr/>
        </p:nvGrpSpPr>
        <p:grpSpPr>
          <a:xfrm>
            <a:off x="3983865" y="3628665"/>
            <a:ext cx="4207780" cy="783959"/>
            <a:chOff x="4018276" y="2757893"/>
            <a:chExt cx="4207780" cy="783959"/>
          </a:xfrm>
        </p:grpSpPr>
        <p:pic>
          <p:nvPicPr>
            <p:cNvPr id="70" name="Picture 69" descr="Chart&#10;&#10;Description automatically generated">
              <a:extLst>
                <a:ext uri="{FF2B5EF4-FFF2-40B4-BE49-F238E27FC236}">
                  <a16:creationId xmlns:a16="http://schemas.microsoft.com/office/drawing/2014/main" id="{120B4A8D-9382-184F-A31A-A0080B5CA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8276" y="2757893"/>
              <a:ext cx="4207780" cy="783959"/>
            </a:xfrm>
            <a:prstGeom prst="rect">
              <a:avLst/>
            </a:prstGeom>
          </p:spPr>
        </p:pic>
        <p:pic>
          <p:nvPicPr>
            <p:cNvPr id="71" name="Picture 70" descr="Chart&#10;&#10;Description automatically generated">
              <a:extLst>
                <a:ext uri="{FF2B5EF4-FFF2-40B4-BE49-F238E27FC236}">
                  <a16:creationId xmlns:a16="http://schemas.microsoft.com/office/drawing/2014/main" id="{C15361AA-6051-C540-B992-113D8061D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3869" y="2757893"/>
              <a:ext cx="416688" cy="494818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965F1E45-EBDB-6043-88F0-8DE6F75EA5EB}"/>
              </a:ext>
            </a:extLst>
          </p:cNvPr>
          <p:cNvSpPr txBox="1"/>
          <p:nvPr/>
        </p:nvSpPr>
        <p:spPr>
          <a:xfrm>
            <a:off x="3983865" y="4855557"/>
            <a:ext cx="437222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C00000"/>
                </a:solidFill>
              </a:rPr>
              <a:t>TRUST</a:t>
            </a:r>
          </a:p>
          <a:p>
            <a:pPr algn="ctr"/>
            <a:endParaRPr lang="en-GB" sz="300" dirty="0">
              <a:solidFill>
                <a:srgbClr val="008001"/>
              </a:solidFill>
            </a:endParaRPr>
          </a:p>
          <a:p>
            <a:pPr algn="ctr"/>
            <a:r>
              <a:rPr lang="en-GB" sz="1400" dirty="0">
                <a:solidFill>
                  <a:srgbClr val="C00000"/>
                </a:solidFill>
                <a:latin typeface="ARIAL LIGHT" pitchFamily="2" charset="0"/>
              </a:rPr>
              <a:t>Tendency to take people at face value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22CE1C8-5361-3742-A9DB-110D62868A8D}"/>
              </a:ext>
            </a:extLst>
          </p:cNvPr>
          <p:cNvSpPr txBox="1"/>
          <p:nvPr/>
        </p:nvSpPr>
        <p:spPr>
          <a:xfrm>
            <a:off x="234404" y="4730029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8DBA4E-246D-404A-BF64-9C75723E4659}"/>
              </a:ext>
            </a:extLst>
          </p:cNvPr>
          <p:cNvCxnSpPr>
            <a:cxnSpLocks/>
          </p:cNvCxnSpPr>
          <p:nvPr/>
        </p:nvCxnSpPr>
        <p:spPr>
          <a:xfrm>
            <a:off x="257996" y="4704934"/>
            <a:ext cx="1131304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2EB9CDD-0082-A74A-A3FC-A4A73EFFFB55}"/>
              </a:ext>
            </a:extLst>
          </p:cNvPr>
          <p:cNvSpPr txBox="1"/>
          <p:nvPr/>
        </p:nvSpPr>
        <p:spPr>
          <a:xfrm>
            <a:off x="234404" y="4995127"/>
            <a:ext cx="2422458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 those taking advantage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Rarely taken advantage themselves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Protects the organisation in deals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Suspicious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Cynical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distrusting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9F78EF5-A998-1743-96C8-E9DC7263F808}"/>
              </a:ext>
            </a:extLst>
          </p:cNvPr>
          <p:cNvSpPr txBox="1"/>
          <p:nvPr/>
        </p:nvSpPr>
        <p:spPr>
          <a:xfrm>
            <a:off x="10491895" y="473002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7A25D4-6312-6044-AB6E-8B5AA0A70D78}"/>
              </a:ext>
            </a:extLst>
          </p:cNvPr>
          <p:cNvSpPr txBox="1"/>
          <p:nvPr/>
        </p:nvSpPr>
        <p:spPr>
          <a:xfrm>
            <a:off x="9488351" y="4984649"/>
            <a:ext cx="208268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Believes in people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toward a common good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believe and trust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Naïve and easily convinced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Idealistic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Overly trusting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05769C6-CD10-8840-ABE4-4C9237BA11EA}"/>
              </a:ext>
            </a:extLst>
          </p:cNvPr>
          <p:cNvGrpSpPr/>
          <p:nvPr/>
        </p:nvGrpSpPr>
        <p:grpSpPr>
          <a:xfrm>
            <a:off x="3983865" y="5692645"/>
            <a:ext cx="4207780" cy="783959"/>
            <a:chOff x="4018276" y="2757893"/>
            <a:chExt cx="4207780" cy="783959"/>
          </a:xfrm>
        </p:grpSpPr>
        <p:pic>
          <p:nvPicPr>
            <p:cNvPr id="82" name="Picture 81" descr="Chart&#10;&#10;Description automatically generated">
              <a:extLst>
                <a:ext uri="{FF2B5EF4-FFF2-40B4-BE49-F238E27FC236}">
                  <a16:creationId xmlns:a16="http://schemas.microsoft.com/office/drawing/2014/main" id="{69EC63F3-B9EB-9D4D-AA04-1A628CA3B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8276" y="2757893"/>
              <a:ext cx="4207780" cy="783959"/>
            </a:xfrm>
            <a:prstGeom prst="rect">
              <a:avLst/>
            </a:prstGeom>
          </p:spPr>
        </p:pic>
        <p:pic>
          <p:nvPicPr>
            <p:cNvPr id="83" name="Picture 82" descr="Chart&#10;&#10;Description automatically generated">
              <a:extLst>
                <a:ext uri="{FF2B5EF4-FFF2-40B4-BE49-F238E27FC236}">
                  <a16:creationId xmlns:a16="http://schemas.microsoft.com/office/drawing/2014/main" id="{DAAEAEBC-D402-D649-BF26-87BE4E9AF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3869" y="2757893"/>
              <a:ext cx="416688" cy="494818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B33A033-E7E9-6844-B6CE-C22498E56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416" y="1812118"/>
            <a:ext cx="360000" cy="360000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4B44E9-E6B5-AC40-A62B-3A1DB04C1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685" y="1410961"/>
            <a:ext cx="360000" cy="360000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A9C71F-4A2D-054B-BC37-AFF02FCFB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043" y="1949742"/>
            <a:ext cx="360000" cy="360000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DCA222-2838-1546-9F2A-F839BC243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224" y="2247422"/>
            <a:ext cx="360000" cy="360000"/>
          </a:xfrm>
          <a:prstGeom prst="ellipse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5FE6109-2B41-504E-B0D5-8F2F28B70F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0943" y="1645147"/>
            <a:ext cx="360000" cy="360000"/>
          </a:xfrm>
          <a:prstGeom prst="ellipse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FDCB77-C9BF-764D-ABE9-C7FF3FDC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1966" y="1736830"/>
            <a:ext cx="360000" cy="360000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BD24CC1-FF52-CE43-A5C8-A5982A22CB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0990" y="1819500"/>
            <a:ext cx="360000" cy="360000"/>
          </a:xfrm>
          <a:prstGeom prst="ellipse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B383A095-A915-F944-BC84-A1996E7B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224" y="1484205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577A4F-0C9D-8A49-A173-BFB52F063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404" y="3810135"/>
            <a:ext cx="360000" cy="360000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FFB4BF-2D6E-C248-939F-2FBFFF456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387" y="3525626"/>
            <a:ext cx="360000" cy="360000"/>
          </a:xfrm>
          <a:prstGeom prst="ellipse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407BDC3-8FD1-F84F-A00E-19CBA5A2C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1091" y="3764355"/>
            <a:ext cx="360000" cy="360000"/>
          </a:xfrm>
          <a:prstGeom prst="ellipse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20B35B-B215-7A4B-BF32-A7EE9494A3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2958" y="3723419"/>
            <a:ext cx="360000" cy="360000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7DA3B21-BFC7-5D41-9EB8-2733EA3AAF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0311" y="4181446"/>
            <a:ext cx="360000" cy="360000"/>
          </a:xfrm>
          <a:prstGeom prst="ellipse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C49E6A6-275A-9947-B3EB-AEA45C1982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0282" y="3720782"/>
            <a:ext cx="360000" cy="360000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B42F98D-2ED1-DA47-9337-5DA029F9BF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0285" y="3873321"/>
            <a:ext cx="360000" cy="360000"/>
          </a:xfrm>
          <a:prstGeom prst="ellipse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18273FBE-F527-C74C-B23A-A97ACABD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926" y="3472379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5848CF-79F2-7744-959D-3AE1A43E4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884" y="5412823"/>
            <a:ext cx="360000" cy="360000"/>
          </a:xfrm>
          <a:prstGeom prst="ellipse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C8A2D14-20AC-4247-AC67-2DB02BD1A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94" y="5506828"/>
            <a:ext cx="360000" cy="360000"/>
          </a:xfrm>
          <a:prstGeom prst="ellipse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0244E3C-7FC3-4647-AEC1-A7AC39AE32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942" y="6358382"/>
            <a:ext cx="360000" cy="360000"/>
          </a:xfrm>
          <a:prstGeom prst="ellipse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761007-9E99-C74E-9DAD-B9E8993B61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1069" y="6031754"/>
            <a:ext cx="360000" cy="360000"/>
          </a:xfrm>
          <a:prstGeom prst="ellipse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CC174DE-216F-9B4B-86BF-C8673360DD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6145" y="5764421"/>
            <a:ext cx="360000" cy="360000"/>
          </a:xfrm>
          <a:prstGeom prst="ellipse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135CC11-D117-E245-8354-A14B4AE1F7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0990" y="5792075"/>
            <a:ext cx="360000" cy="360000"/>
          </a:xfrm>
          <a:prstGeom prst="ellipse">
            <a:avLst/>
          </a:prstGeom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35CA6F59-1FB2-D740-A8C6-11A560CCE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232" y="5457609"/>
            <a:ext cx="360000" cy="3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79ECC70-2624-C944-930E-69C82CE57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9229" y="5797897"/>
            <a:ext cx="360000" cy="36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186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C787EF-5CB8-804F-A1D3-F8861CCCB278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1008738" y="2708920"/>
            <a:ext cx="10130983" cy="1669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E86EFF-DD68-C643-8007-D71EBC618BB4}"/>
              </a:ext>
            </a:extLst>
          </p:cNvPr>
          <p:cNvCxnSpPr>
            <a:cxnSpLocks/>
          </p:cNvCxnSpPr>
          <p:nvPr/>
        </p:nvCxnSpPr>
        <p:spPr>
          <a:xfrm>
            <a:off x="995515" y="9383942"/>
            <a:ext cx="8723821" cy="2"/>
          </a:xfrm>
          <a:prstGeom prst="lin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F2407BE-F91C-1446-A9A5-FA5484858BBF}"/>
              </a:ext>
            </a:extLst>
          </p:cNvPr>
          <p:cNvSpPr/>
          <p:nvPr/>
        </p:nvSpPr>
        <p:spPr>
          <a:xfrm>
            <a:off x="5141920" y="2359237"/>
            <a:ext cx="745386" cy="745386"/>
          </a:xfrm>
          <a:prstGeom prst="ellipse">
            <a:avLst/>
          </a:prstGeom>
          <a:solidFill>
            <a:srgbClr val="0E6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3B17E00-BEE3-5541-BC48-9D88B277D8C2}"/>
              </a:ext>
            </a:extLst>
          </p:cNvPr>
          <p:cNvSpPr/>
          <p:nvPr/>
        </p:nvSpPr>
        <p:spPr>
          <a:xfrm>
            <a:off x="6353036" y="2359237"/>
            <a:ext cx="745386" cy="745386"/>
          </a:xfrm>
          <a:prstGeom prst="ellipse">
            <a:avLst/>
          </a:prstGeom>
          <a:solidFill>
            <a:srgbClr val="0E6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5D656D8-EDEA-6541-8AE8-99601C1E5034}"/>
              </a:ext>
            </a:extLst>
          </p:cNvPr>
          <p:cNvSpPr/>
          <p:nvPr/>
        </p:nvSpPr>
        <p:spPr>
          <a:xfrm>
            <a:off x="7564152" y="2357064"/>
            <a:ext cx="745386" cy="745386"/>
          </a:xfrm>
          <a:prstGeom prst="ellipse">
            <a:avLst/>
          </a:prstGeom>
          <a:solidFill>
            <a:srgbClr val="0E6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4A4E9EA-8422-9C45-8E2D-613E597D2F03}"/>
              </a:ext>
            </a:extLst>
          </p:cNvPr>
          <p:cNvSpPr/>
          <p:nvPr/>
        </p:nvSpPr>
        <p:spPr>
          <a:xfrm>
            <a:off x="8782066" y="2357064"/>
            <a:ext cx="745386" cy="745386"/>
          </a:xfrm>
          <a:prstGeom prst="ellipse">
            <a:avLst/>
          </a:prstGeom>
          <a:solidFill>
            <a:srgbClr val="0E6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7656AC1-E951-E841-A3AF-1748A6FF0700}"/>
              </a:ext>
            </a:extLst>
          </p:cNvPr>
          <p:cNvSpPr/>
          <p:nvPr/>
        </p:nvSpPr>
        <p:spPr>
          <a:xfrm>
            <a:off x="9961052" y="2363837"/>
            <a:ext cx="745386" cy="745386"/>
          </a:xfrm>
          <a:prstGeom prst="ellipse">
            <a:avLst/>
          </a:prstGeom>
          <a:solidFill>
            <a:srgbClr val="0E6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15C32AE-04B3-C245-A4C5-3BE0F88A5A42}"/>
              </a:ext>
            </a:extLst>
          </p:cNvPr>
          <p:cNvSpPr/>
          <p:nvPr/>
        </p:nvSpPr>
        <p:spPr>
          <a:xfrm>
            <a:off x="11139721" y="2352919"/>
            <a:ext cx="745386" cy="745386"/>
          </a:xfrm>
          <a:prstGeom prst="ellipse">
            <a:avLst/>
          </a:prstGeom>
          <a:solidFill>
            <a:srgbClr val="0E6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</a:rPr>
              <a:t>10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251F0F9-23AD-BE46-B1D6-A00B8A06D329}"/>
              </a:ext>
            </a:extLst>
          </p:cNvPr>
          <p:cNvSpPr/>
          <p:nvPr/>
        </p:nvSpPr>
        <p:spPr>
          <a:xfrm>
            <a:off x="263352" y="2359237"/>
            <a:ext cx="745386" cy="745386"/>
          </a:xfrm>
          <a:prstGeom prst="ellipse">
            <a:avLst/>
          </a:prstGeom>
          <a:solidFill>
            <a:srgbClr val="0E6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27563D7-83AD-A346-9413-C4CAB069F107}"/>
              </a:ext>
            </a:extLst>
          </p:cNvPr>
          <p:cNvSpPr/>
          <p:nvPr/>
        </p:nvSpPr>
        <p:spPr>
          <a:xfrm>
            <a:off x="1481266" y="2359237"/>
            <a:ext cx="745386" cy="745386"/>
          </a:xfrm>
          <a:prstGeom prst="ellipse">
            <a:avLst/>
          </a:prstGeom>
          <a:solidFill>
            <a:srgbClr val="0E6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36C0E7D-2EA3-2F46-B193-FAC55F21D8C6}"/>
              </a:ext>
            </a:extLst>
          </p:cNvPr>
          <p:cNvSpPr/>
          <p:nvPr/>
        </p:nvSpPr>
        <p:spPr>
          <a:xfrm>
            <a:off x="2701484" y="2359237"/>
            <a:ext cx="745386" cy="745386"/>
          </a:xfrm>
          <a:prstGeom prst="ellipse">
            <a:avLst/>
          </a:prstGeom>
          <a:solidFill>
            <a:srgbClr val="0E6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E8F403D-801D-7644-B1D9-DA3C35AEFE60}"/>
              </a:ext>
            </a:extLst>
          </p:cNvPr>
          <p:cNvSpPr/>
          <p:nvPr/>
        </p:nvSpPr>
        <p:spPr>
          <a:xfrm>
            <a:off x="3921702" y="2359237"/>
            <a:ext cx="745386" cy="745386"/>
          </a:xfrm>
          <a:prstGeom prst="ellipse">
            <a:avLst/>
          </a:prstGeom>
          <a:solidFill>
            <a:srgbClr val="0E6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48331BC-A15F-A64D-B411-39B98AD4B1F0}"/>
              </a:ext>
            </a:extLst>
          </p:cNvPr>
          <p:cNvGrpSpPr/>
          <p:nvPr/>
        </p:nvGrpSpPr>
        <p:grpSpPr>
          <a:xfrm>
            <a:off x="8234440" y="181574"/>
            <a:ext cx="3771832" cy="1754985"/>
            <a:chOff x="4851400" y="4034375"/>
            <a:chExt cx="3771832" cy="175498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1C4B1E-A924-8346-B88A-67C44B4775DD}"/>
                </a:ext>
              </a:extLst>
            </p:cNvPr>
            <p:cNvSpPr txBox="1"/>
            <p:nvPr/>
          </p:nvSpPr>
          <p:spPr>
            <a:xfrm>
              <a:off x="4851400" y="4034375"/>
              <a:ext cx="341788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High Control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Concentrates on the details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Takes things steadily</a:t>
              </a:r>
            </a:p>
            <a:p>
              <a:pPr algn="r">
                <a:defRPr/>
              </a:pP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Organised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Checks for resources and time available</a:t>
              </a:r>
            </a:p>
            <a:p>
              <a:pPr algn="r"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 algn="r"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May be slow to get started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May insist on too much detail</a:t>
              </a:r>
            </a:p>
            <a:p>
              <a:pPr algn="r"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Too conservative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4F33848-D1CD-4B46-AA1A-900F9F1C4E5F}"/>
                </a:ext>
              </a:extLst>
            </p:cNvPr>
            <p:cNvSpPr/>
            <p:nvPr/>
          </p:nvSpPr>
          <p:spPr>
            <a:xfrm rot="5400000">
              <a:off x="7991328" y="4390898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  <a:latin typeface="Helvetica Light"/>
                  <a:cs typeface="Helvetica Light"/>
                </a:rPr>
                <a:t>Benefits</a:t>
              </a:r>
              <a:endParaRPr lang="en-US" dirty="0">
                <a:solidFill>
                  <a:srgbClr val="008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E31CDF-4842-F641-B067-EDBFC9CE2BDA}"/>
                </a:ext>
              </a:extLst>
            </p:cNvPr>
            <p:cNvSpPr/>
            <p:nvPr/>
          </p:nvSpPr>
          <p:spPr>
            <a:xfrm rot="5400000">
              <a:off x="8117164" y="5283292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Helvetica Light"/>
                  <a:cs typeface="Helvetica Light"/>
                </a:rPr>
                <a:t>Risks</a:t>
              </a:r>
              <a:endParaRPr lang="en-US" dirty="0">
                <a:solidFill>
                  <a:srgbClr val="FF0000"/>
                </a:solidFill>
                <a:latin typeface="Helvetica Light"/>
                <a:cs typeface="Helvetica Ligh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ACA222-0E2C-264E-9916-14F2BAF84ACA}"/>
              </a:ext>
            </a:extLst>
          </p:cNvPr>
          <p:cNvGrpSpPr/>
          <p:nvPr/>
        </p:nvGrpSpPr>
        <p:grpSpPr>
          <a:xfrm>
            <a:off x="231939" y="178504"/>
            <a:ext cx="2380461" cy="1786722"/>
            <a:chOff x="357256" y="4209075"/>
            <a:chExt cx="2380461" cy="178672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F3EA13-AFDA-6A47-A04B-CE84B0EA7EE7}"/>
                </a:ext>
              </a:extLst>
            </p:cNvPr>
            <p:cNvSpPr txBox="1"/>
            <p:nvPr/>
          </p:nvSpPr>
          <p:spPr>
            <a:xfrm>
              <a:off x="711200" y="4209075"/>
              <a:ext cx="2026517" cy="1631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Low Control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Maintains a broad approach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Encourage radical ideas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Looks at the big picture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Pushes the limits</a:t>
              </a:r>
            </a:p>
            <a:p>
              <a:pPr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May not follow through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May not persist if it gets too hard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Can overlook important issues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CD17B26-03D4-A344-9142-E714416CE539}"/>
                </a:ext>
              </a:extLst>
            </p:cNvPr>
            <p:cNvSpPr/>
            <p:nvPr/>
          </p:nvSpPr>
          <p:spPr>
            <a:xfrm rot="16200000">
              <a:off x="63907" y="4517023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  <a:latin typeface="Helvetica Light"/>
                  <a:cs typeface="Helvetica Light"/>
                </a:rPr>
                <a:t>Benefits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E900182-ED0F-DC4B-8CF7-3DFD18D9B74A}"/>
                </a:ext>
              </a:extLst>
            </p:cNvPr>
            <p:cNvSpPr/>
            <p:nvPr/>
          </p:nvSpPr>
          <p:spPr>
            <a:xfrm rot="16200000">
              <a:off x="189742" y="5489729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Helvetica Light"/>
                  <a:cs typeface="Helvetica Light"/>
                </a:rPr>
                <a:t>Risks</a:t>
              </a:r>
              <a:endParaRPr lang="en-US" dirty="0">
                <a:solidFill>
                  <a:srgbClr val="FF0000"/>
                </a:solidFill>
                <a:latin typeface="Helvetica Light"/>
                <a:cs typeface="Helvetica Ligh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D5D0B8F-C690-CD46-9E0B-88CBD37F1058}"/>
              </a:ext>
            </a:extLst>
          </p:cNvPr>
          <p:cNvSpPr txBox="1"/>
          <p:nvPr/>
        </p:nvSpPr>
        <p:spPr>
          <a:xfrm>
            <a:off x="1848657" y="178504"/>
            <a:ext cx="79208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rgbClr val="0E68A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Control: Evaluation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04DA64-1845-5A4D-B3BB-1F1101656FBE}"/>
              </a:ext>
            </a:extLst>
          </p:cNvPr>
          <p:cNvSpPr txBox="1"/>
          <p:nvPr/>
        </p:nvSpPr>
        <p:spPr>
          <a:xfrm>
            <a:off x="1491816" y="576468"/>
            <a:ext cx="871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Our approach to managing our work and commitments</a:t>
            </a:r>
          </a:p>
        </p:txBody>
      </p:sp>
    </p:spTree>
    <p:extLst>
      <p:ext uri="{BB962C8B-B14F-4D97-AF65-F5344CB8AC3E}">
        <p14:creationId xmlns:p14="http://schemas.microsoft.com/office/powerpoint/2010/main" val="216065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5C16786-D752-A64E-9301-967DAD0B7FA4}"/>
              </a:ext>
            </a:extLst>
          </p:cNvPr>
          <p:cNvSpPr txBox="1"/>
          <p:nvPr/>
        </p:nvSpPr>
        <p:spPr>
          <a:xfrm>
            <a:off x="3983865" y="953422"/>
            <a:ext cx="4372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026DB7"/>
                </a:solidFill>
              </a:rPr>
              <a:t>DISCIPLINE</a:t>
            </a:r>
          </a:p>
          <a:p>
            <a:pPr algn="ctr"/>
            <a:endParaRPr lang="en-GB" sz="700" dirty="0">
              <a:solidFill>
                <a:srgbClr val="026DB7"/>
              </a:solidFill>
            </a:endParaRPr>
          </a:p>
          <a:p>
            <a:pPr algn="ctr"/>
            <a:r>
              <a:rPr lang="en-GB" sz="1400" dirty="0">
                <a:solidFill>
                  <a:srgbClr val="026DB7"/>
                </a:solidFill>
                <a:latin typeface="ARIAL LIGHT" pitchFamily="2" charset="0"/>
              </a:rPr>
              <a:t>Being personally organised and planned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630B1-D6E0-1944-A2E8-ACAD4A498503}"/>
              </a:ext>
            </a:extLst>
          </p:cNvPr>
          <p:cNvSpPr txBox="1"/>
          <p:nvPr/>
        </p:nvSpPr>
        <p:spPr>
          <a:xfrm>
            <a:off x="340743" y="714659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DB868A-ED55-AF41-B47E-DDDBEFD477C4}"/>
              </a:ext>
            </a:extLst>
          </p:cNvPr>
          <p:cNvCxnSpPr>
            <a:cxnSpLocks/>
          </p:cNvCxnSpPr>
          <p:nvPr/>
        </p:nvCxnSpPr>
        <p:spPr>
          <a:xfrm>
            <a:off x="364335" y="689564"/>
            <a:ext cx="11313041" cy="0"/>
          </a:xfrm>
          <a:prstGeom prst="line">
            <a:avLst/>
          </a:prstGeom>
          <a:ln>
            <a:solidFill>
              <a:srgbClr val="026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1DE475-3B84-EF4E-ACC3-D22519EC7A9E}"/>
              </a:ext>
            </a:extLst>
          </p:cNvPr>
          <p:cNvSpPr txBox="1"/>
          <p:nvPr/>
        </p:nvSpPr>
        <p:spPr>
          <a:xfrm>
            <a:off x="234404" y="201376"/>
            <a:ext cx="115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6DB7"/>
                </a:solidFill>
                <a:latin typeface="Arial Light" pitchFamily="2" charset="0"/>
                <a:cs typeface="Arial" panose="020B0604020202020204" pitchFamily="34" charset="0"/>
              </a:rPr>
              <a:t>Control Sub-Factors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DC14DC-DCA3-734E-BB4D-A110BD33B58B}"/>
              </a:ext>
            </a:extLst>
          </p:cNvPr>
          <p:cNvSpPr txBox="1"/>
          <p:nvPr/>
        </p:nvSpPr>
        <p:spPr>
          <a:xfrm>
            <a:off x="340743" y="979757"/>
            <a:ext cx="2031325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026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Picks up new tasks quickly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in their work practice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thinking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026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bored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Undisciplined</a:t>
            </a:r>
          </a:p>
          <a:p>
            <a:r>
              <a:rPr lang="en-US" sz="1000" spc="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Disorganised</a:t>
            </a:r>
            <a:endParaRPr lang="en-US" sz="10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124457-BE39-794A-A29C-A07FC69CAD87}"/>
              </a:ext>
            </a:extLst>
          </p:cNvPr>
          <p:cNvSpPr txBox="1"/>
          <p:nvPr/>
        </p:nvSpPr>
        <p:spPr>
          <a:xfrm>
            <a:off x="10598234" y="714659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BFF5E19-596C-4447-9930-20EE18233F27}"/>
              </a:ext>
            </a:extLst>
          </p:cNvPr>
          <p:cNvSpPr txBox="1"/>
          <p:nvPr/>
        </p:nvSpPr>
        <p:spPr>
          <a:xfrm>
            <a:off x="9277295" y="969279"/>
            <a:ext cx="240008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026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and steady in work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follows through to the finish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and well organised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026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Somewhat plodding and procedural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 but unexciting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to adapt to change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EBB690-B752-E845-8039-84EDD949D12F}"/>
              </a:ext>
            </a:extLst>
          </p:cNvPr>
          <p:cNvSpPr txBox="1"/>
          <p:nvPr/>
        </p:nvSpPr>
        <p:spPr>
          <a:xfrm>
            <a:off x="3983865" y="2920669"/>
            <a:ext cx="4372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spc="50">
                <a:solidFill>
                  <a:srgbClr val="1C99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>
                <a:solidFill>
                  <a:srgbClr val="026DB7"/>
                </a:solidFill>
              </a:rPr>
              <a:t>RESPONSIBILITY</a:t>
            </a:r>
          </a:p>
          <a:p>
            <a:pPr algn="ctr"/>
            <a:endParaRPr lang="en-GB" sz="700" dirty="0">
              <a:solidFill>
                <a:srgbClr val="026DB7"/>
              </a:solidFill>
            </a:endParaRPr>
          </a:p>
          <a:p>
            <a:pPr algn="ctr"/>
            <a:r>
              <a:rPr lang="en-GB" sz="1400" dirty="0">
                <a:solidFill>
                  <a:srgbClr val="026DB7"/>
                </a:solidFill>
                <a:latin typeface="ARIAL LIGHT" pitchFamily="2" charset="0"/>
              </a:rPr>
              <a:t>Being willing to take personal responsibility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8AD867-FB75-354F-A28F-F645057B0EF9}"/>
              </a:ext>
            </a:extLst>
          </p:cNvPr>
          <p:cNvSpPr txBox="1"/>
          <p:nvPr/>
        </p:nvSpPr>
        <p:spPr>
          <a:xfrm>
            <a:off x="340743" y="2681906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Scores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DB8A21C-6731-BC48-8E60-C2921CDF6067}"/>
              </a:ext>
            </a:extLst>
          </p:cNvPr>
          <p:cNvCxnSpPr>
            <a:cxnSpLocks/>
          </p:cNvCxnSpPr>
          <p:nvPr/>
        </p:nvCxnSpPr>
        <p:spPr>
          <a:xfrm>
            <a:off x="364335" y="2656811"/>
            <a:ext cx="11313041" cy="0"/>
          </a:xfrm>
          <a:prstGeom prst="line">
            <a:avLst/>
          </a:prstGeom>
          <a:ln>
            <a:solidFill>
              <a:srgbClr val="026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B338EB2-3748-0044-B6A0-5602D8836EA8}"/>
              </a:ext>
            </a:extLst>
          </p:cNvPr>
          <p:cNvSpPr txBox="1"/>
          <p:nvPr/>
        </p:nvSpPr>
        <p:spPr>
          <a:xfrm>
            <a:off x="340743" y="2947004"/>
            <a:ext cx="2390398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026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quickly to different situations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 guidelines flexibly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the status quo</a:t>
            </a:r>
          </a:p>
          <a:p>
            <a:endParaRPr lang="en-US" sz="7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50" spc="50" dirty="0">
                <a:solidFill>
                  <a:srgbClr val="026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Irresponsible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Flighty</a:t>
            </a:r>
          </a:p>
          <a:p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Rebellious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D07104-C3FE-C54A-BDAA-8B9D015F84BB}"/>
              </a:ext>
            </a:extLst>
          </p:cNvPr>
          <p:cNvSpPr txBox="1"/>
          <p:nvPr/>
        </p:nvSpPr>
        <p:spPr>
          <a:xfrm>
            <a:off x="10598234" y="2681906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Scores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C42D0D-F7CF-D746-B0CA-4B5DC618BCBA}"/>
              </a:ext>
            </a:extLst>
          </p:cNvPr>
          <p:cNvSpPr txBox="1"/>
          <p:nvPr/>
        </p:nvSpPr>
        <p:spPr>
          <a:xfrm>
            <a:off x="9310959" y="2936526"/>
            <a:ext cx="236641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026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sense of responsibility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 personal code of conduct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 high standards at all times</a:t>
            </a:r>
          </a:p>
          <a:p>
            <a:pPr algn="r"/>
            <a:endParaRPr lang="en-US" sz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300"/>
              </a:spcAft>
            </a:pPr>
            <a:r>
              <a:rPr lang="en-US" sz="1050" spc="50" dirty="0">
                <a:solidFill>
                  <a:srgbClr val="026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SEEN AS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Inflexible in their beliefs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Authoritarian</a:t>
            </a:r>
          </a:p>
          <a:p>
            <a:pPr algn="r"/>
            <a:r>
              <a:rPr lang="en-US" sz="10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162181-0074-7045-B14C-152D6AD1CD45}"/>
              </a:ext>
            </a:extLst>
          </p:cNvPr>
          <p:cNvGrpSpPr/>
          <p:nvPr/>
        </p:nvGrpSpPr>
        <p:grpSpPr>
          <a:xfrm>
            <a:off x="4016103" y="1663117"/>
            <a:ext cx="4159793" cy="782262"/>
            <a:chOff x="3983864" y="2447075"/>
            <a:chExt cx="4159793" cy="782262"/>
          </a:xfrm>
        </p:grpSpPr>
        <p:pic>
          <p:nvPicPr>
            <p:cNvPr id="3" name="Picture 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40F9393-7265-2342-A233-A46F341E0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3864" y="2468916"/>
              <a:ext cx="4159793" cy="760421"/>
            </a:xfrm>
            <a:prstGeom prst="rect">
              <a:avLst/>
            </a:prstGeom>
          </p:spPr>
        </p:pic>
        <p:pic>
          <p:nvPicPr>
            <p:cNvPr id="33" name="Picture 3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181BA16E-D3BC-D94D-9AF7-AB855C538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5651" y="2447075"/>
              <a:ext cx="416687" cy="41947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87DD8B-94C5-A048-B624-B95CD4E2DE9E}"/>
              </a:ext>
            </a:extLst>
          </p:cNvPr>
          <p:cNvGrpSpPr/>
          <p:nvPr/>
        </p:nvGrpSpPr>
        <p:grpSpPr>
          <a:xfrm>
            <a:off x="3980648" y="3696235"/>
            <a:ext cx="4159793" cy="782262"/>
            <a:chOff x="3983864" y="2447075"/>
            <a:chExt cx="4159793" cy="782262"/>
          </a:xfrm>
        </p:grpSpPr>
        <p:pic>
          <p:nvPicPr>
            <p:cNvPr id="43" name="Picture 4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779CEA38-BD85-4C47-B406-83BF40343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3864" y="2468916"/>
              <a:ext cx="4159793" cy="760421"/>
            </a:xfrm>
            <a:prstGeom prst="rect">
              <a:avLst/>
            </a:prstGeom>
          </p:spPr>
        </p:pic>
        <p:pic>
          <p:nvPicPr>
            <p:cNvPr id="44" name="Picture 43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BA173978-DB29-9343-A858-E71B69866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5651" y="2447075"/>
              <a:ext cx="416687" cy="419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1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8AE477-974E-5844-96A9-A9F333177FA6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1008738" y="2708920"/>
            <a:ext cx="10130983" cy="1669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5FD519-2912-E24E-AB8E-740F2DCCF6FD}"/>
              </a:ext>
            </a:extLst>
          </p:cNvPr>
          <p:cNvCxnSpPr>
            <a:cxnSpLocks/>
          </p:cNvCxnSpPr>
          <p:nvPr/>
        </p:nvCxnSpPr>
        <p:spPr>
          <a:xfrm>
            <a:off x="1045716" y="2359991"/>
            <a:ext cx="8723821" cy="2"/>
          </a:xfrm>
          <a:prstGeom prst="lin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DEBE4B93-A874-3749-914A-37ABAECBFB7B}"/>
              </a:ext>
            </a:extLst>
          </p:cNvPr>
          <p:cNvSpPr/>
          <p:nvPr/>
        </p:nvSpPr>
        <p:spPr>
          <a:xfrm>
            <a:off x="5141920" y="2359237"/>
            <a:ext cx="745386" cy="745386"/>
          </a:xfrm>
          <a:prstGeom prst="ellipse">
            <a:avLst/>
          </a:prstGeom>
          <a:solidFill>
            <a:srgbClr val="C9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47AFED8-3C73-C347-B3A5-C1E21A982BD4}"/>
              </a:ext>
            </a:extLst>
          </p:cNvPr>
          <p:cNvSpPr/>
          <p:nvPr/>
        </p:nvSpPr>
        <p:spPr>
          <a:xfrm>
            <a:off x="6353036" y="2359237"/>
            <a:ext cx="745386" cy="745386"/>
          </a:xfrm>
          <a:prstGeom prst="ellipse">
            <a:avLst/>
          </a:prstGeom>
          <a:solidFill>
            <a:srgbClr val="C9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0E2FBE-8B13-BE40-878F-19786AA297FE}"/>
              </a:ext>
            </a:extLst>
          </p:cNvPr>
          <p:cNvSpPr/>
          <p:nvPr/>
        </p:nvSpPr>
        <p:spPr>
          <a:xfrm>
            <a:off x="7564152" y="2357064"/>
            <a:ext cx="745386" cy="745386"/>
          </a:xfrm>
          <a:prstGeom prst="ellipse">
            <a:avLst/>
          </a:prstGeom>
          <a:solidFill>
            <a:srgbClr val="C9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F697877-A27B-7E47-A934-7C6849003ADC}"/>
              </a:ext>
            </a:extLst>
          </p:cNvPr>
          <p:cNvSpPr/>
          <p:nvPr/>
        </p:nvSpPr>
        <p:spPr>
          <a:xfrm>
            <a:off x="8782066" y="2357064"/>
            <a:ext cx="745386" cy="745386"/>
          </a:xfrm>
          <a:prstGeom prst="ellipse">
            <a:avLst/>
          </a:prstGeom>
          <a:solidFill>
            <a:srgbClr val="C9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A45009C-6616-6649-8844-CB871C3857C3}"/>
              </a:ext>
            </a:extLst>
          </p:cNvPr>
          <p:cNvSpPr/>
          <p:nvPr/>
        </p:nvSpPr>
        <p:spPr>
          <a:xfrm>
            <a:off x="9961052" y="2363837"/>
            <a:ext cx="745386" cy="745386"/>
          </a:xfrm>
          <a:prstGeom prst="ellipse">
            <a:avLst/>
          </a:prstGeom>
          <a:solidFill>
            <a:srgbClr val="C9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BB13F9-CF88-0D47-A933-24DEE4F0A511}"/>
              </a:ext>
            </a:extLst>
          </p:cNvPr>
          <p:cNvSpPr/>
          <p:nvPr/>
        </p:nvSpPr>
        <p:spPr>
          <a:xfrm>
            <a:off x="11139721" y="2352919"/>
            <a:ext cx="745386" cy="745386"/>
          </a:xfrm>
          <a:prstGeom prst="ellipse">
            <a:avLst/>
          </a:prstGeom>
          <a:solidFill>
            <a:srgbClr val="C9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</a:rPr>
              <a:t>10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73A0377-D965-F34E-93C6-95C5344D4FD3}"/>
              </a:ext>
            </a:extLst>
          </p:cNvPr>
          <p:cNvSpPr/>
          <p:nvPr/>
        </p:nvSpPr>
        <p:spPr>
          <a:xfrm>
            <a:off x="263352" y="2359237"/>
            <a:ext cx="745386" cy="745386"/>
          </a:xfrm>
          <a:prstGeom prst="ellipse">
            <a:avLst/>
          </a:prstGeom>
          <a:solidFill>
            <a:srgbClr val="C9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4B3BB5E-D0D2-5840-AC8F-081152F4026E}"/>
              </a:ext>
            </a:extLst>
          </p:cNvPr>
          <p:cNvSpPr/>
          <p:nvPr/>
        </p:nvSpPr>
        <p:spPr>
          <a:xfrm>
            <a:off x="1481266" y="2359237"/>
            <a:ext cx="745386" cy="745386"/>
          </a:xfrm>
          <a:prstGeom prst="ellipse">
            <a:avLst/>
          </a:prstGeom>
          <a:solidFill>
            <a:srgbClr val="C9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4D21933-B0FC-FD4B-B1B0-738B06A7642F}"/>
              </a:ext>
            </a:extLst>
          </p:cNvPr>
          <p:cNvSpPr/>
          <p:nvPr/>
        </p:nvSpPr>
        <p:spPr>
          <a:xfrm>
            <a:off x="2701484" y="2359237"/>
            <a:ext cx="745386" cy="745386"/>
          </a:xfrm>
          <a:prstGeom prst="ellipse">
            <a:avLst/>
          </a:prstGeom>
          <a:solidFill>
            <a:srgbClr val="C9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3BD58C-5496-0C48-95A6-7C04D27D0428}"/>
              </a:ext>
            </a:extLst>
          </p:cNvPr>
          <p:cNvSpPr/>
          <p:nvPr/>
        </p:nvSpPr>
        <p:spPr>
          <a:xfrm>
            <a:off x="3921702" y="2359237"/>
            <a:ext cx="745386" cy="745386"/>
          </a:xfrm>
          <a:prstGeom prst="ellipse">
            <a:avLst/>
          </a:prstGeom>
          <a:solidFill>
            <a:srgbClr val="C9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Light"/>
                <a:cs typeface="Helvetica Light"/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165E5B-91D3-0545-96BD-3BC382D740D4}"/>
              </a:ext>
            </a:extLst>
          </p:cNvPr>
          <p:cNvGrpSpPr/>
          <p:nvPr/>
        </p:nvGrpSpPr>
        <p:grpSpPr>
          <a:xfrm>
            <a:off x="8234440" y="181574"/>
            <a:ext cx="3771832" cy="1754985"/>
            <a:chOff x="4851400" y="4034375"/>
            <a:chExt cx="3771832" cy="175498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9B651C-4509-C24B-943F-36DDD6D1683A}"/>
                </a:ext>
              </a:extLst>
            </p:cNvPr>
            <p:cNvSpPr txBox="1"/>
            <p:nvPr/>
          </p:nvSpPr>
          <p:spPr>
            <a:xfrm>
              <a:off x="4851400" y="4034375"/>
              <a:ext cx="341788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High Emotionality</a:t>
              </a:r>
            </a:p>
            <a:p>
              <a:pPr algn="r"/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 Light"/>
                </a:rPr>
                <a:t>Alert </a:t>
              </a:r>
            </a:p>
            <a:p>
              <a:pPr algn="r"/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 Light"/>
                </a:rPr>
                <a:t>Sense of urgency</a:t>
              </a:r>
            </a:p>
            <a:p>
              <a:pPr algn="r"/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 Light"/>
                </a:rPr>
                <a:t>Exciting </a:t>
              </a:r>
            </a:p>
            <a:p>
              <a:pPr algn="r"/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 Light"/>
                </a:rPr>
                <a:t>Motivating</a:t>
              </a:r>
            </a:p>
            <a:p>
              <a:pPr algn="r">
                <a:defRPr/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pPr algn="r"/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Arial" pitchFamily="34" charset="0"/>
                </a:rPr>
                <a:t>Worries about everything</a:t>
              </a:r>
            </a:p>
            <a:p>
              <a:pPr lvl="0" algn="r"/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Arial" pitchFamily="34" charset="0"/>
                </a:rPr>
                <a:t>Fear of failure</a:t>
              </a:r>
            </a:p>
            <a:p>
              <a:pPr lvl="0" algn="r"/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Arial" pitchFamily="34" charset="0"/>
                </a:rPr>
                <a:t>Confidence easily knocked</a:t>
              </a:r>
            </a:p>
            <a:p>
              <a:pPr lvl="0" algn="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Arial"/>
                </a:rPr>
                <a:t>Dwells on the negative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E2915D-FA49-CF42-AA5B-DEB164EA36BD}"/>
                </a:ext>
              </a:extLst>
            </p:cNvPr>
            <p:cNvSpPr/>
            <p:nvPr/>
          </p:nvSpPr>
          <p:spPr>
            <a:xfrm rot="5400000">
              <a:off x="7991328" y="4390898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  <a:latin typeface="Helvetica Light"/>
                  <a:cs typeface="Helvetica Light"/>
                </a:rPr>
                <a:t>Benefits</a:t>
              </a:r>
              <a:endParaRPr lang="en-US" dirty="0">
                <a:solidFill>
                  <a:srgbClr val="008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576479C-5DAE-E944-B6F2-15589D8F2CD3}"/>
                </a:ext>
              </a:extLst>
            </p:cNvPr>
            <p:cNvSpPr/>
            <p:nvPr/>
          </p:nvSpPr>
          <p:spPr>
            <a:xfrm rot="5400000">
              <a:off x="8117164" y="5283292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Helvetica Light"/>
                  <a:cs typeface="Helvetica Light"/>
                </a:rPr>
                <a:t>Risks</a:t>
              </a:r>
              <a:endParaRPr lang="en-US" dirty="0">
                <a:solidFill>
                  <a:srgbClr val="FF0000"/>
                </a:solidFill>
                <a:latin typeface="Helvetica Light"/>
                <a:cs typeface="Helvetica Ligh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9C1D08-09C4-424A-948D-E4345D9640E5}"/>
              </a:ext>
            </a:extLst>
          </p:cNvPr>
          <p:cNvGrpSpPr/>
          <p:nvPr/>
        </p:nvGrpSpPr>
        <p:grpSpPr>
          <a:xfrm>
            <a:off x="231939" y="178504"/>
            <a:ext cx="2058257" cy="1786722"/>
            <a:chOff x="357256" y="4209075"/>
            <a:chExt cx="2058257" cy="178672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EE34E0C-D8FC-3C4A-8D9F-E78893CCFDAB}"/>
                </a:ext>
              </a:extLst>
            </p:cNvPr>
            <p:cNvSpPr txBox="1"/>
            <p:nvPr/>
          </p:nvSpPr>
          <p:spPr>
            <a:xfrm>
              <a:off x="711200" y="4209075"/>
              <a:ext cx="1704313" cy="16312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Low Emotionality</a:t>
              </a:r>
            </a:p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Solid self-esteem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Cool and calm</a:t>
              </a:r>
            </a:p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Never gets upset</a:t>
              </a:r>
            </a:p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Positive outlook</a:t>
              </a:r>
            </a:p>
            <a:p>
              <a:endParaRPr lang="en-GB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  <a:p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Unresponsive</a:t>
              </a:r>
            </a:p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Impervious to risk</a:t>
              </a:r>
            </a:p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Sees no reason to change </a:t>
              </a:r>
            </a:p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Detached, Insensitive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05A56E4-9EA5-4043-BF54-CAAD34667AB1}"/>
                </a:ext>
              </a:extLst>
            </p:cNvPr>
            <p:cNvSpPr/>
            <p:nvPr/>
          </p:nvSpPr>
          <p:spPr>
            <a:xfrm rot="16200000">
              <a:off x="63907" y="4517023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8000"/>
                  </a:solidFill>
                  <a:latin typeface="Helvetica Light"/>
                  <a:cs typeface="Helvetica Light"/>
                </a:rPr>
                <a:t>Benefits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E552F5D-113E-254F-88DF-1C9166176470}"/>
                </a:ext>
              </a:extLst>
            </p:cNvPr>
            <p:cNvSpPr/>
            <p:nvPr/>
          </p:nvSpPr>
          <p:spPr>
            <a:xfrm rot="16200000">
              <a:off x="189742" y="5489729"/>
              <a:ext cx="6735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Helvetica Light"/>
                  <a:cs typeface="Helvetica Light"/>
                </a:rPr>
                <a:t>Risks</a:t>
              </a:r>
              <a:endParaRPr lang="en-US" dirty="0">
                <a:solidFill>
                  <a:srgbClr val="FF0000"/>
                </a:solidFill>
                <a:latin typeface="Helvetica Light"/>
                <a:cs typeface="Helvetica Ligh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1B1FBAF-A87D-3D44-A709-B50E99768AA1}"/>
              </a:ext>
            </a:extLst>
          </p:cNvPr>
          <p:cNvSpPr txBox="1"/>
          <p:nvPr/>
        </p:nvSpPr>
        <p:spPr>
          <a:xfrm>
            <a:off x="1848657" y="178504"/>
            <a:ext cx="79208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rgbClr val="C9427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Emotionality: Proportionality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04CBD6-94FD-A046-93AD-74E148DC32D4}"/>
              </a:ext>
            </a:extLst>
          </p:cNvPr>
          <p:cNvSpPr txBox="1"/>
          <p:nvPr/>
        </p:nvSpPr>
        <p:spPr>
          <a:xfrm>
            <a:off x="1491816" y="576468"/>
            <a:ext cx="871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How we respond to stress and identify risk</a:t>
            </a:r>
          </a:p>
        </p:txBody>
      </p:sp>
    </p:spTree>
    <p:extLst>
      <p:ext uri="{BB962C8B-B14F-4D97-AF65-F5344CB8AC3E}">
        <p14:creationId xmlns:p14="http://schemas.microsoft.com/office/powerpoint/2010/main" val="391470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13085</TotalTime>
  <Words>1392</Words>
  <Application>Microsoft Macintosh PowerPoint</Application>
  <PresentationFormat>Panoramiczny</PresentationFormat>
  <Paragraphs>517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ARIAL LIGHT</vt:lpstr>
      <vt:lpstr>ARIAL LIGHT</vt:lpstr>
      <vt:lpstr>Calibri</vt:lpstr>
      <vt:lpstr>Calibri Light</vt:lpstr>
      <vt:lpstr>Helvetica</vt:lpstr>
      <vt:lpstr>Helvetica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Scriven</dc:creator>
  <cp:lastModifiedBy>Microsoft Office User</cp:lastModifiedBy>
  <cp:revision>10</cp:revision>
  <dcterms:created xsi:type="dcterms:W3CDTF">2021-11-29T12:27:52Z</dcterms:created>
  <dcterms:modified xsi:type="dcterms:W3CDTF">2024-04-25T13:56:58Z</dcterms:modified>
</cp:coreProperties>
</file>