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4" r:id="rId2"/>
  </p:sldMasterIdLst>
  <p:notesMasterIdLst>
    <p:notesMasterId r:id="rId27"/>
  </p:notesMasterIdLst>
  <p:handoutMasterIdLst>
    <p:handoutMasterId r:id="rId28"/>
  </p:handoutMasterIdLst>
  <p:sldIdLst>
    <p:sldId id="5084" r:id="rId3"/>
    <p:sldId id="4928" r:id="rId4"/>
    <p:sldId id="5094" r:id="rId5"/>
    <p:sldId id="5097" r:id="rId6"/>
    <p:sldId id="5085" r:id="rId7"/>
    <p:sldId id="5096" r:id="rId8"/>
    <p:sldId id="347" r:id="rId9"/>
    <p:sldId id="350" r:id="rId10"/>
    <p:sldId id="351" r:id="rId11"/>
    <p:sldId id="356" r:id="rId12"/>
    <p:sldId id="355" r:id="rId13"/>
    <p:sldId id="325" r:id="rId14"/>
    <p:sldId id="604" r:id="rId15"/>
    <p:sldId id="300" r:id="rId16"/>
    <p:sldId id="1170" r:id="rId17"/>
    <p:sldId id="5087" r:id="rId18"/>
    <p:sldId id="1171" r:id="rId19"/>
    <p:sldId id="345" r:id="rId20"/>
    <p:sldId id="5095" r:id="rId21"/>
    <p:sldId id="609" r:id="rId22"/>
    <p:sldId id="5091" r:id="rId23"/>
    <p:sldId id="5092" r:id="rId24"/>
    <p:sldId id="5090" r:id="rId25"/>
    <p:sldId id="5093" r:id="rId26"/>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58" userDrawn="1">
          <p15:clr>
            <a:srgbClr val="A4A3A4"/>
          </p15:clr>
        </p15:guide>
        <p15:guide id="2" pos="2095" userDrawn="1">
          <p15:clr>
            <a:srgbClr val="A4A3A4"/>
          </p15:clr>
        </p15:guide>
        <p15:guide id="3" orient="horz" pos="3127" userDrawn="1">
          <p15:clr>
            <a:srgbClr val="A4A3A4"/>
          </p15:clr>
        </p15:guide>
        <p15:guide id="4"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545"/>
    <a:srgbClr val="FFFCE2"/>
    <a:srgbClr val="C00000"/>
    <a:srgbClr val="009640"/>
    <a:srgbClr val="CA397F"/>
    <a:srgbClr val="006EB7"/>
    <a:srgbClr val="D29F01"/>
    <a:srgbClr val="FFC000"/>
    <a:srgbClr val="E21D3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71" autoAdjust="0"/>
    <p:restoredTop sz="94320" autoAdjust="0"/>
  </p:normalViewPr>
  <p:slideViewPr>
    <p:cSldViewPr>
      <p:cViewPr varScale="1">
        <p:scale>
          <a:sx n="78" d="100"/>
          <a:sy n="78" d="100"/>
        </p:scale>
        <p:origin x="760" y="176"/>
      </p:cViewPr>
      <p:guideLst>
        <p:guide orient="horz" pos="2160"/>
        <p:guide pos="384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74" d="100"/>
          <a:sy n="74" d="100"/>
        </p:scale>
        <p:origin x="3978" y="72"/>
      </p:cViewPr>
      <p:guideLst>
        <p:guide orient="horz" pos="2858"/>
        <p:guide pos="2095"/>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9938" cy="496332"/>
          </a:xfrm>
          <a:prstGeom prst="rect">
            <a:avLst/>
          </a:prstGeom>
        </p:spPr>
        <p:txBody>
          <a:bodyPr vert="horz" lIns="94817" tIns="47408" rIns="94817" bIns="47408" rtlCol="0"/>
          <a:lstStyle>
            <a:lvl1pPr algn="l">
              <a:defRPr sz="1200"/>
            </a:lvl1pPr>
          </a:lstStyle>
          <a:p>
            <a:endParaRPr lang="en-GB" dirty="0"/>
          </a:p>
        </p:txBody>
      </p:sp>
      <p:sp>
        <p:nvSpPr>
          <p:cNvPr id="3" name="Date Placeholder 2"/>
          <p:cNvSpPr>
            <a:spLocks noGrp="1"/>
          </p:cNvSpPr>
          <p:nvPr>
            <p:ph type="dt" sz="quarter" idx="1"/>
          </p:nvPr>
        </p:nvSpPr>
        <p:spPr>
          <a:xfrm>
            <a:off x="3777608" y="1"/>
            <a:ext cx="2889938" cy="496332"/>
          </a:xfrm>
          <a:prstGeom prst="rect">
            <a:avLst/>
          </a:prstGeom>
        </p:spPr>
        <p:txBody>
          <a:bodyPr vert="horz" lIns="94817" tIns="47408" rIns="94817" bIns="47408" rtlCol="0"/>
          <a:lstStyle>
            <a:lvl1pPr algn="r">
              <a:defRPr sz="1200"/>
            </a:lvl1pPr>
          </a:lstStyle>
          <a:p>
            <a:endParaRPr lang="en-GB" dirty="0"/>
          </a:p>
        </p:txBody>
      </p:sp>
      <p:sp>
        <p:nvSpPr>
          <p:cNvPr id="4" name="Footer Placeholder 3"/>
          <p:cNvSpPr>
            <a:spLocks noGrp="1"/>
          </p:cNvSpPr>
          <p:nvPr>
            <p:ph type="ftr" sz="quarter" idx="2"/>
          </p:nvPr>
        </p:nvSpPr>
        <p:spPr>
          <a:xfrm>
            <a:off x="1" y="9428584"/>
            <a:ext cx="2889938" cy="496332"/>
          </a:xfrm>
          <a:prstGeom prst="rect">
            <a:avLst/>
          </a:prstGeom>
        </p:spPr>
        <p:txBody>
          <a:bodyPr vert="horz" lIns="94817" tIns="47408" rIns="94817" bIns="47408" rtlCol="0" anchor="b"/>
          <a:lstStyle>
            <a:lvl1pPr algn="l">
              <a:defRPr sz="1200"/>
            </a:lvl1pPr>
          </a:lstStyle>
          <a:p>
            <a:endParaRPr lang="en-GB" dirty="0"/>
          </a:p>
        </p:txBody>
      </p:sp>
    </p:spTree>
    <p:extLst>
      <p:ext uri="{BB962C8B-B14F-4D97-AF65-F5344CB8AC3E}">
        <p14:creationId xmlns:p14="http://schemas.microsoft.com/office/powerpoint/2010/main" val="21242761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631" cy="496254"/>
          </a:xfrm>
          <a:prstGeom prst="rect">
            <a:avLst/>
          </a:prstGeom>
        </p:spPr>
        <p:txBody>
          <a:bodyPr vert="horz" lIns="89891" tIns="44945" rIns="89891" bIns="44945" rtlCol="0"/>
          <a:lstStyle>
            <a:lvl1pPr algn="l">
              <a:defRPr sz="1100"/>
            </a:lvl1pPr>
          </a:lstStyle>
          <a:p>
            <a:endParaRPr lang="en-GB" dirty="0"/>
          </a:p>
        </p:txBody>
      </p:sp>
      <p:sp>
        <p:nvSpPr>
          <p:cNvPr id="3" name="Date Placeholder 2"/>
          <p:cNvSpPr>
            <a:spLocks noGrp="1"/>
          </p:cNvSpPr>
          <p:nvPr>
            <p:ph type="dt" idx="1"/>
          </p:nvPr>
        </p:nvSpPr>
        <p:spPr>
          <a:xfrm>
            <a:off x="3777918" y="0"/>
            <a:ext cx="2889631" cy="496254"/>
          </a:xfrm>
          <a:prstGeom prst="rect">
            <a:avLst/>
          </a:prstGeom>
        </p:spPr>
        <p:txBody>
          <a:bodyPr vert="horz" lIns="89891" tIns="44945" rIns="89891" bIns="44945" rtlCol="0"/>
          <a:lstStyle>
            <a:lvl1pPr algn="r">
              <a:defRPr sz="1100"/>
            </a:lvl1pPr>
          </a:lstStyle>
          <a:p>
            <a:endParaRPr lang="en-GB" dirty="0"/>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89891" tIns="44945" rIns="89891" bIns="44945" rtlCol="0" anchor="ctr"/>
          <a:lstStyle/>
          <a:p>
            <a:endParaRPr lang="en-GB" dirty="0"/>
          </a:p>
        </p:txBody>
      </p:sp>
      <p:sp>
        <p:nvSpPr>
          <p:cNvPr id="5" name="Notes Placeholder 4"/>
          <p:cNvSpPr>
            <a:spLocks noGrp="1"/>
          </p:cNvSpPr>
          <p:nvPr>
            <p:ph type="body" sz="quarter" idx="3"/>
          </p:nvPr>
        </p:nvSpPr>
        <p:spPr>
          <a:xfrm>
            <a:off x="666601" y="4715193"/>
            <a:ext cx="5335887" cy="4466277"/>
          </a:xfrm>
          <a:prstGeom prst="rect">
            <a:avLst/>
          </a:prstGeom>
        </p:spPr>
        <p:txBody>
          <a:bodyPr vert="horz" lIns="89891" tIns="44945" rIns="89891" bIns="449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810"/>
            <a:ext cx="2889631" cy="496253"/>
          </a:xfrm>
          <a:prstGeom prst="rect">
            <a:avLst/>
          </a:prstGeom>
        </p:spPr>
        <p:txBody>
          <a:bodyPr vert="horz" lIns="89891" tIns="44945" rIns="89891" bIns="44945" rtlCol="0" anchor="b"/>
          <a:lstStyle>
            <a:lvl1pPr algn="l">
              <a:defRPr sz="1100"/>
            </a:lvl1pPr>
          </a:lstStyle>
          <a:p>
            <a:endParaRPr lang="en-GB" dirty="0"/>
          </a:p>
        </p:txBody>
      </p:sp>
      <p:sp>
        <p:nvSpPr>
          <p:cNvPr id="7" name="Slide Number Placeholder 6"/>
          <p:cNvSpPr>
            <a:spLocks noGrp="1"/>
          </p:cNvSpPr>
          <p:nvPr>
            <p:ph type="sldNum" sz="quarter" idx="5"/>
          </p:nvPr>
        </p:nvSpPr>
        <p:spPr>
          <a:xfrm>
            <a:off x="3777918" y="9428810"/>
            <a:ext cx="2889631" cy="496253"/>
          </a:xfrm>
          <a:prstGeom prst="rect">
            <a:avLst/>
          </a:prstGeom>
        </p:spPr>
        <p:txBody>
          <a:bodyPr vert="horz" lIns="89891" tIns="44945" rIns="89891" bIns="44945" rtlCol="0" anchor="b"/>
          <a:lstStyle>
            <a:lvl1pPr algn="r">
              <a:defRPr sz="1100"/>
            </a:lvl1pPr>
          </a:lstStyle>
          <a:p>
            <a:fld id="{06305980-EC4E-44E7-928C-13C2C0A109DD}" type="slidenum">
              <a:rPr lang="en-GB" smtClean="0"/>
              <a:t>‹#›</a:t>
            </a:fld>
            <a:endParaRPr lang="en-GB" dirty="0"/>
          </a:p>
        </p:txBody>
      </p:sp>
    </p:spTree>
    <p:extLst>
      <p:ext uri="{BB962C8B-B14F-4D97-AF65-F5344CB8AC3E}">
        <p14:creationId xmlns:p14="http://schemas.microsoft.com/office/powerpoint/2010/main" val="22581711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4233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Step 10: Final So What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Final consolidating discussion either in pairs/small group or whole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You could use LEARN (separate resource) to do this – see Closing the session support article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Ask them what have their discussions and data highlighted to them and what does it make them want to do in the future to resolve issues and conflict even more effectively as a team and in service of their stakeholders and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How will they keep themselves on track? (we know it is all too easy to revert back to our default style)</a:t>
            </a:r>
          </a:p>
        </p:txBody>
      </p:sp>
      <p:sp>
        <p:nvSpPr>
          <p:cNvPr id="4" name="Slide Number Placeholder 3"/>
          <p:cNvSpPr>
            <a:spLocks noGrp="1"/>
          </p:cNvSpPr>
          <p:nvPr>
            <p:ph type="sldNum" sz="quarter" idx="10"/>
          </p:nvPr>
        </p:nvSpPr>
        <p:spPr/>
        <p:txBody>
          <a:bodyPr/>
          <a:lstStyle/>
          <a:p>
            <a:fld id="{16AD5CA9-6317-4051-98F4-6E8ED363FA7A}" type="slidenum">
              <a:rPr lang="en-GB" smtClean="0"/>
              <a:pPr/>
              <a:t>19</a:t>
            </a:fld>
            <a:endParaRPr lang="en-GB"/>
          </a:p>
        </p:txBody>
      </p:sp>
    </p:spTree>
    <p:extLst>
      <p:ext uri="{BB962C8B-B14F-4D97-AF65-F5344CB8AC3E}">
        <p14:creationId xmlns:p14="http://schemas.microsoft.com/office/powerpoint/2010/main" val="58201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slides to help the team explore the region they are in – and regions they don’t have anyone in and what they might be missing </a:t>
            </a:r>
          </a:p>
          <a:p>
            <a:endParaRPr lang="en-GB" dirty="0"/>
          </a:p>
          <a:p>
            <a:endParaRPr lang="en-GB" dirty="0"/>
          </a:p>
        </p:txBody>
      </p:sp>
    </p:spTree>
    <p:extLst>
      <p:ext uri="{BB962C8B-B14F-4D97-AF65-F5344CB8AC3E}">
        <p14:creationId xmlns:p14="http://schemas.microsoft.com/office/powerpoint/2010/main" val="53997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7762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5953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369354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8483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dirty="0"/>
              <a:t>zdefiniuj Konflikt - nie konfrontację i argumenty, po prostu nierozwiązane różnice, np. Chcę iść do restauracji indyjskiej, mój partner chce zjeść tajską.</a:t>
            </a:r>
            <a:endParaRPr lang="en-US" sz="1100" dirty="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US" sz="1200" kern="1200" dirty="0">
              <a:solidFill>
                <a:schemeClr val="tx1"/>
              </a:solidFill>
              <a:effectLst/>
              <a:latin typeface="Arial"/>
              <a:ea typeface="+mn-ea"/>
              <a:cs typeface="+mn-cs"/>
            </a:endParaRPr>
          </a:p>
          <a:p>
            <a:pPr marL="0" lvl="0" indent="0">
              <a:buFont typeface="Arial" panose="020B0604020202020204" pitchFamily="34" charset="0"/>
              <a:buNone/>
            </a:pPr>
            <a:r>
              <a:rPr lang="pl-PL" dirty="0"/>
              <a:t>Te pytania pomagają zespołowi w otwartej dyskusji na temat tego, jak radzą sobie z nieporozumieniami i konfliktami. Przypomnij im o znaczeniu różnych opinii w zespole i wartości „zdrowego tarcia” w generowaniu kreatywności, ale równej potrzebie rozwiązania niezgody, aby zespół mógł dokonać rzeczywistego postępu.</a:t>
            </a:r>
            <a:endParaRPr lang="en-US" sz="1200" kern="1200" dirty="0">
              <a:solidFill>
                <a:schemeClr val="tx1"/>
              </a:solidFill>
              <a:effectLst/>
              <a:latin typeface="Arial"/>
              <a:ea typeface="+mn-ea"/>
              <a:cs typeface="+mn-cs"/>
            </a:endParaRPr>
          </a:p>
          <a:p>
            <a:pPr marL="0" lvl="0" indent="0">
              <a:buFont typeface="Arial" panose="020B0604020202020204" pitchFamily="34" charset="0"/>
              <a:buNone/>
            </a:pPr>
            <a:r>
              <a:rPr lang="pl-PL" dirty="0"/>
              <a:t>Jeśli pracujesz z zespołem, który podzielił się napięciami, problemami lub konfliktami, powinieneś poświęcić czas, aby zrobić to dobrze. W zależności od poziomu obecnego konfliktu, być może będziesz musiał poświęcić czas na zbadanie konfliktu z poszczególnymi osobami i zespołem, aby: Tworzenie środowiska, które sprzyja bezpieczeństwu i buduje zaufanie Zachęcanie ich do przekazywania i otrzymywania informacji zwrotnych Buduj świadomość, zrozumienie i uznanie dla siebie nawzajem (pomocne jest tutaj użycie ich profili Facet5) Stwórz zespołowy cel, wizję i wartości, jeśli ich nie ma, aby pomóc ożywić zespół i zapewnić jasność i kierunek</a:t>
            </a:r>
            <a:endParaRPr lang="en-US" sz="1200" kern="1200" dirty="0">
              <a:solidFill>
                <a:schemeClr val="tx1"/>
              </a:solidFill>
              <a:effectLst/>
              <a:latin typeface="Arial"/>
              <a:ea typeface="+mn-ea"/>
              <a:cs typeface="+mn-cs"/>
            </a:endParaRPr>
          </a:p>
          <a:p>
            <a:pPr marL="0" lvl="0" indent="0">
              <a:buFont typeface="Arial" panose="020B0604020202020204" pitchFamily="34" charset="0"/>
              <a:buNone/>
            </a:pPr>
            <a:r>
              <a:rPr lang="en-US" sz="1200" kern="1200" dirty="0">
                <a:solidFill>
                  <a:schemeClr val="tx1"/>
                </a:solidFill>
                <a:effectLst/>
                <a:latin typeface="Arial"/>
                <a:ea typeface="+mn-ea"/>
                <a:cs typeface="+mn-cs"/>
              </a:rPr>
              <a:t>Our recommendation if working with a team who have shared there are tensions, issues or conflict going on is that you dedicate time to do it well. Depending on the level of conflict present you might have to spend up time building up to exploring the conflict with individuals and the team to: </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Creating an environment that fosters safety and builds trust </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Encouraging them to give and receive feedback</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Build awareness, understanding and appreciation for one another (using their Facet5 profiles is helpful here)</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Create team purpose, vision and values if they don’t exist to help galvanize the team and provide clarity and direction</a:t>
            </a:r>
          </a:p>
          <a:p>
            <a:pPr marL="171450" lvl="0" indent="-171450">
              <a:buFont typeface="Arial" panose="020B0604020202020204" pitchFamily="34" charset="0"/>
              <a:buChar char="•"/>
            </a:pPr>
            <a:endParaRPr lang="en-US" sz="1200" kern="1200" dirty="0">
              <a:solidFill>
                <a:schemeClr val="tx1"/>
              </a:solidFill>
              <a:effectLst/>
              <a:latin typeface="Arial"/>
              <a:ea typeface="+mn-ea"/>
              <a:cs typeface="+mn-cs"/>
            </a:endParaRPr>
          </a:p>
          <a:p>
            <a:pPr marL="0" lvl="0" indent="0">
              <a:buFontTx/>
              <a:buNone/>
            </a:pPr>
            <a:r>
              <a:rPr lang="en-US" sz="1200" kern="1200" dirty="0">
                <a:solidFill>
                  <a:schemeClr val="tx1"/>
                </a:solidFill>
                <a:effectLst/>
                <a:latin typeface="Arial"/>
                <a:ea typeface="+mn-ea"/>
                <a:cs typeface="+mn-cs"/>
              </a:rPr>
              <a:t>Don’t be tempted to squeeze into an hour or two.</a:t>
            </a:r>
          </a:p>
          <a:p>
            <a:pPr marL="0" lvl="0" indent="0">
              <a:buFontTx/>
              <a:buNone/>
            </a:pPr>
            <a:endParaRPr lang="en-US" sz="1200" kern="1200" dirty="0">
              <a:solidFill>
                <a:schemeClr val="tx1"/>
              </a:solidFill>
              <a:effectLst/>
              <a:latin typeface="Arial"/>
              <a:ea typeface="+mn-ea"/>
              <a:cs typeface="+mn-cs"/>
            </a:endParaRPr>
          </a:p>
          <a:p>
            <a:pPr marL="0" lvl="0" indent="0">
              <a:buFontTx/>
              <a:buNone/>
            </a:pPr>
            <a:r>
              <a:rPr lang="pl-PL" dirty="0"/>
              <a:t>Jeśli pracujesz z zespołem, który podzielił się napięciami, problemami lub konfliktami, poświęć czas, aby zrobić to dobrze. W zależności od poziomu obecnego konfliktu, być może będziesz musiał poświęcić czas na zbadanie konfliktu z pojedynczymi osobami i zespołem, aby: Tworzenie środowiska, które sprzyja bezpieczeństwu i buduje zaufanie Zachęcanie ich do przekazywania i otrzymywania informacji zwrotnych Buduj świadomość, zrozumienie i uznanie dla siebie nawzajem (pomocne jest tutaj użycie profili Facet5) Stwórz zespołowy cel, wizję i wartości, jeśli ich nie ma, aby pomóc ożywić zespół i zapewnić jasność i kierunek Nie ulegaj pokusie, by wcisnąć się w godzinę lub dwie.</a:t>
            </a:r>
          </a:p>
          <a:p>
            <a:pPr marL="0" lvl="0" indent="0">
              <a:buFontTx/>
              <a:buNone/>
            </a:pPr>
            <a:r>
              <a:rPr lang="pl-PL" dirty="0"/>
              <a:t>Ten slajd zawiera kilka pytań, które możesz zadać, aby wesprzeć dialog i badanie konfliktu, rozwiązywać problemy i osiągać porozumienie Lubimy budować według struktury </a:t>
            </a:r>
            <a:r>
              <a:rPr lang="pl-PL" dirty="0" err="1"/>
              <a:t>Kilmanna</a:t>
            </a:r>
            <a:r>
              <a:rPr lang="pl-PL" dirty="0"/>
              <a:t> i danych Facet5 - poniżej znajduje się podejście, które często stosujemy podczas pracy z zespołami, które stwierdziły, że w zespole, który chcą rozwiązać, są konflikty i problemy. Krok 1: Poproś ludzi przed pracą lub w trakcie sesji, aby spędzili trochę czasu na osobistej refleksji na temat ich związku z konfliktem, korzystając z naszej jednostronicowej ulotki zatytułowanej `` Mój związek z konfliktem '', jeśli kończysz sesję, rozdaj ulotkę lub pracuj wirtualnie dołącz arkusz refleksji w oknie czatu, aby ludzie mogli go pobrać. Daj sobie 10-15 minut na autorefleksję, poproś ludzi, aby wyłączyli kamery, rozwiązując pytania Krok 2: Zbierz zespół z powrotem i użyj tablicy, jeśli pracujesz wirtualnie, lub opublikuj jej lub ankietę, jeśli twarzą w twarz. Poproś ich, aby podzielili się odpowiedziami na pierwsze pytanie w materiale do autorefleksji, które brzmi: „Gdyby były 3 słowa, użyłbym do opisania konfliktu, jakim byłyby…” - pomoże to zespołowi dostrzec zakres słów i rozpocząć dyskusję o podobieństwach i różnicach między ludźmi. Zachowaj tablicę na przyszłość Krok 3: Rozmowy </a:t>
            </a:r>
            <a:r>
              <a:rPr lang="pl-PL" dirty="0" err="1"/>
              <a:t>peer</a:t>
            </a:r>
            <a:r>
              <a:rPr lang="pl-PL" dirty="0"/>
              <a:t>-to-</a:t>
            </a:r>
            <a:r>
              <a:rPr lang="pl-PL" dirty="0" err="1"/>
              <a:t>peer</a:t>
            </a:r>
            <a:r>
              <a:rPr lang="pl-PL" dirty="0"/>
              <a:t> w celu omówienia ich osobistych przemyśleń. Podziel się na rozmowy w parach / trio, aby omówić swoje przemyślenia - poproś ich, aby podeszli do tych rozmów z ciekawością i chęcią zrozumienia swoich współpracowników (możesz łączyć ludzi w pary na podstawie znanej dynamiki lub przeprowadzić drugą rundę rozmów i budować do tego) . Daj 15-20 minut na rozmowę w parze. Nie ma potrzeby streszczania tych rozmów, ale często okazuje się, że warto dać ludziom trochę czasu na refleksję (5 minut) na zanotowanie wszystkiego, co chcą zapamiętać z rozmów Krok 4: Zbierz zespół i zapytaj, dlaczego wprowadziliśmy konflikt w taki sposób, w jaki to zrobiliśmy? Poszukiwanie uznania, że ​​temat konfliktu, rozwiązywanie problemów i generalnie niezgoda mogą być trudne dla ludzi Budowanie rozmowy zespołowej małymi krokami pomaga ludziom czuć się komfortowo i lepiej przygotować Na tym etapie zaproponuj wprowadzenie struktury Thomasa-</a:t>
            </a:r>
            <a:r>
              <a:rPr lang="pl-PL" dirty="0" err="1"/>
              <a:t>Kilmanna</a:t>
            </a:r>
            <a:r>
              <a:rPr lang="pl-PL" dirty="0"/>
              <a:t>, aby pomóc zespołowi zrobić metaforyczny krok wstecz i jak najbardziej obiektywnie przemyśleć różne podejścia do rozwiązywania problemów, poproś ich, aby zachowali otwarty umysł Wyświetl pustą zjeżdżalnię </a:t>
            </a:r>
            <a:r>
              <a:rPr lang="pl-PL" dirty="0" err="1"/>
              <a:t>Kilmanna</a:t>
            </a:r>
            <a:r>
              <a:rPr lang="pl-PL" dirty="0"/>
              <a:t>, która buduje się podczas przechodzenia przez nią (następny slajd)</a:t>
            </a:r>
            <a:endParaRPr lang="en-US" sz="1200" kern="1200" dirty="0">
              <a:solidFill>
                <a:schemeClr val="tx1"/>
              </a:solidFill>
              <a:effectLst/>
              <a:latin typeface="Arial"/>
              <a:ea typeface="+mn-ea"/>
              <a:cs typeface="+mn-cs"/>
            </a:endParaRPr>
          </a:p>
          <a:p>
            <a:pPr marL="0" lvl="0" indent="0">
              <a:buFontTx/>
              <a:buNone/>
            </a:pPr>
            <a:r>
              <a:rPr lang="en-US" sz="1200" kern="1200" dirty="0">
                <a:solidFill>
                  <a:schemeClr val="tx1"/>
                </a:solidFill>
                <a:effectLst/>
                <a:latin typeface="Arial"/>
                <a:ea typeface="+mn-ea"/>
                <a:cs typeface="+mn-cs"/>
              </a:rPr>
              <a:t>This slide includes some questions you can ask to support dialogue and exploration of conflict, resolving issues and reaching agreement</a:t>
            </a:r>
          </a:p>
          <a:p>
            <a:pPr marL="0" lvl="0" indent="0">
              <a:buFontTx/>
              <a:buNone/>
            </a:pPr>
            <a:endParaRPr lang="en-US" sz="1200" kern="1200" dirty="0">
              <a:solidFill>
                <a:schemeClr val="tx1"/>
              </a:solidFill>
              <a:effectLst/>
              <a:latin typeface="Arial"/>
              <a:ea typeface="+mn-ea"/>
              <a:cs typeface="+mn-cs"/>
            </a:endParaRPr>
          </a:p>
          <a:p>
            <a:pPr marL="0" lvl="0" indent="0">
              <a:buFontTx/>
              <a:buNone/>
            </a:pPr>
            <a:r>
              <a:rPr lang="en-US" sz="1200" kern="1200" dirty="0">
                <a:solidFill>
                  <a:schemeClr val="tx1"/>
                </a:solidFill>
                <a:effectLst/>
                <a:latin typeface="Arial"/>
                <a:ea typeface="+mn-ea"/>
                <a:cs typeface="+mn-cs"/>
              </a:rPr>
              <a:t>We like to build up to the Kilmann framework and Facet5 data – below is an approach we often use when working with teams who have stated there is conflict and issues in the team they wish to resolve.</a:t>
            </a:r>
          </a:p>
          <a:p>
            <a:pPr marL="0" lvl="0" indent="0">
              <a:buFontTx/>
              <a:buNone/>
            </a:pPr>
            <a:endParaRPr lang="en-US" sz="1200" kern="1200" dirty="0">
              <a:solidFill>
                <a:schemeClr val="tx1"/>
              </a:solidFill>
              <a:effectLst/>
              <a:latin typeface="Arial"/>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Arial"/>
                <a:ea typeface="+mn-ea"/>
                <a:cs typeface="+mn-cs"/>
              </a:rPr>
              <a:t>Step 1</a:t>
            </a:r>
            <a:r>
              <a:rPr lang="en-US" sz="1200" kern="1200" dirty="0">
                <a:solidFill>
                  <a:schemeClr val="tx1"/>
                </a:solidFill>
                <a:effectLst/>
                <a:latin typeface="Arial"/>
                <a:ea typeface="+mn-ea"/>
                <a:cs typeface="+mn-cs"/>
              </a:rPr>
              <a:t>: Ask people as pre-work or in the session to spend some time personally reflecting about their relationship with conflict using our one-page handout called ‘My Relationship With Conflict’, if completing in the session, give the handout or where working virtually attach the reflection sheet in the chat box for people to download. </a:t>
            </a:r>
            <a:r>
              <a:rPr lang="en-US" sz="1200" i="1" kern="1200" dirty="0">
                <a:solidFill>
                  <a:schemeClr val="tx1"/>
                </a:solidFill>
                <a:effectLst/>
                <a:latin typeface="Arial"/>
                <a:ea typeface="+mn-ea"/>
                <a:cs typeface="+mn-cs"/>
              </a:rPr>
              <a:t>Allow 10-15 minutes of self-reflection time, ask people to turn off cameras work through the questions</a:t>
            </a:r>
          </a:p>
          <a:p>
            <a:pPr marL="171450" lvl="0" indent="-171450">
              <a:buFont typeface="Arial" panose="020B0604020202020204" pitchFamily="34" charset="0"/>
              <a:buChar char="•"/>
            </a:pPr>
            <a:endParaRPr lang="en-US" sz="1200" kern="1200" dirty="0">
              <a:solidFill>
                <a:schemeClr val="tx1"/>
              </a:solidFill>
              <a:effectLst/>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Arial"/>
                <a:ea typeface="+mn-ea"/>
                <a:cs typeface="+mn-cs"/>
              </a:rPr>
              <a:t>Step 2</a:t>
            </a:r>
            <a:r>
              <a:rPr lang="en-US" sz="1200" kern="1200" dirty="0">
                <a:solidFill>
                  <a:schemeClr val="tx1"/>
                </a:solidFill>
                <a:effectLst/>
                <a:latin typeface="Arial"/>
                <a:ea typeface="+mn-ea"/>
                <a:cs typeface="+mn-cs"/>
              </a:rPr>
              <a:t>: Bring the team back together and using a whiteboard if working virtually or post its or poll if face-to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Ask them to share their</a:t>
            </a:r>
            <a:r>
              <a:rPr lang="en-GB" sz="1200" dirty="0">
                <a:solidFill>
                  <a:srgbClr val="C12545"/>
                </a:solidFill>
                <a:latin typeface="Arial Light" pitchFamily="2" charset="0"/>
                <a:cs typeface="Arial" pitchFamily="34" charset="0"/>
              </a:rPr>
              <a:t> answers to the first question in the self-reflection handout which is ‘If there were 3 words, I would use to describe conflict they would be…’  - this helps the team see the range of words and begin a discussion about the similarities and differences for people. </a:t>
            </a:r>
            <a:r>
              <a:rPr lang="en-GB" sz="1200" i="1" dirty="0">
                <a:solidFill>
                  <a:srgbClr val="C12545"/>
                </a:solidFill>
                <a:latin typeface="Arial Light" pitchFamily="2" charset="0"/>
                <a:cs typeface="Arial" pitchFamily="34" charset="0"/>
              </a:rPr>
              <a:t> Save the whiteboard for future reference</a:t>
            </a:r>
            <a:endParaRPr lang="en-GB" sz="1200" dirty="0">
              <a:solidFill>
                <a:srgbClr val="C12545"/>
              </a:solidFill>
              <a:latin typeface="Arial Light" pitchFamily="2"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C12545"/>
                </a:solidFill>
                <a:latin typeface="Arial Light" pitchFamily="2" charset="0"/>
                <a:cs typeface="Arial" pitchFamily="34" charset="0"/>
              </a:rPr>
              <a:t>Step 3</a:t>
            </a:r>
            <a:r>
              <a:rPr lang="en-GB" sz="1200" dirty="0">
                <a:solidFill>
                  <a:srgbClr val="C12545"/>
                </a:solidFill>
                <a:latin typeface="Arial Light" pitchFamily="2" charset="0"/>
                <a:cs typeface="Arial" pitchFamily="34" charset="0"/>
              </a:rPr>
              <a:t>: Peer to peer conversations to discuss their personal reflections.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Split into pair/trio conversations to discuss one another’s reflections – ask them to approach these conversations with curiosity and an intent to understand their colleagues (you could pair people up based on known dynamics or do a second round of conversations and build up to this). </a:t>
            </a:r>
            <a:r>
              <a:rPr lang="en-GB" sz="1200" i="1" dirty="0">
                <a:solidFill>
                  <a:srgbClr val="C12545"/>
                </a:solidFill>
                <a:latin typeface="Arial Light" pitchFamily="2" charset="0"/>
                <a:cs typeface="Arial" pitchFamily="34" charset="0"/>
              </a:rPr>
              <a:t>Allow 15 -20 mins per  pair conversation.</a:t>
            </a:r>
            <a:endParaRPr lang="en-GB" sz="1200" dirty="0">
              <a:solidFill>
                <a:srgbClr val="C12545"/>
              </a:solidFill>
              <a:latin typeface="Arial Light" pitchFamily="2" charset="0"/>
              <a:cs typeface="Arial"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There is no need to de-brief these conversations, but we often find it helpful to give people a little reflection time (5mins) to note anything they want to remember from their conversations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C12545"/>
                </a:solidFill>
                <a:latin typeface="Arial Light" pitchFamily="2" charset="0"/>
                <a:cs typeface="Arial" pitchFamily="34" charset="0"/>
              </a:rPr>
              <a:t>Step 4</a:t>
            </a:r>
            <a:r>
              <a:rPr lang="en-GB" sz="1200" dirty="0">
                <a:solidFill>
                  <a:srgbClr val="C12545"/>
                </a:solidFill>
                <a:latin typeface="Arial Light" pitchFamily="2" charset="0"/>
                <a:cs typeface="Arial" pitchFamily="34" charset="0"/>
              </a:rPr>
              <a:t>: Bring the team together and ask them why we have introduced conflict in the way we have?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Looking for acknowledgment that the topic of conflict, resolving issues and generally disagreeing can be difficult for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Building up to a team conversation through small steps help people to feel comfortable and more prepared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At this stage offer to introduce the Thomas-Kilmann framework to help the team take a metaphorical step back and as objectively as possible think about the different approaches people take to resolving issues, ask them to keep an open mind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C12545"/>
              </a:solidFill>
              <a:latin typeface="Arial Light" pitchFamily="2"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Bring up the empty Kilmann slide that builds as you walk through it (next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C12545"/>
              </a:solidFill>
              <a:latin typeface="Arial Light" pitchFamily="2" charset="0"/>
              <a:cs typeface="Arial" pitchFamily="34" charset="0"/>
            </a:endParaRPr>
          </a:p>
          <a:p>
            <a:pPr marL="0" lvl="0" indent="0">
              <a:buFontTx/>
              <a:buNone/>
            </a:pPr>
            <a:endParaRPr lang="en-US" sz="1200" kern="1200" dirty="0">
              <a:solidFill>
                <a:schemeClr val="tx1"/>
              </a:solidFill>
              <a:effectLst/>
              <a:latin typeface="Arial"/>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Arial"/>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6AD5CA9-6317-4051-98F4-6E8ED363FA7A}" type="slidenum">
              <a:rPr lang="en-GB" smtClean="0"/>
              <a:pPr/>
              <a:t>2</a:t>
            </a:fld>
            <a:endParaRPr lang="en-GB"/>
          </a:p>
        </p:txBody>
      </p:sp>
    </p:spTree>
    <p:extLst>
      <p:ext uri="{BB962C8B-B14F-4D97-AF65-F5344CB8AC3E}">
        <p14:creationId xmlns:p14="http://schemas.microsoft.com/office/powerpoint/2010/main" val="34833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32518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dirty="0"/>
              <a:t>zdefiniuj Konflikt - nie konfrontację i argumenty, po prostu nierozwiązane różnice, np. Chcę iść do restauracji indyjskiej, mój partner chce zjeść tajską.</a:t>
            </a:r>
            <a:endParaRPr lang="en-US" sz="1100" dirty="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US" sz="1200" kern="1200" dirty="0">
              <a:solidFill>
                <a:schemeClr val="tx1"/>
              </a:solidFill>
              <a:effectLst/>
              <a:latin typeface="Arial"/>
              <a:ea typeface="+mn-ea"/>
              <a:cs typeface="+mn-cs"/>
            </a:endParaRPr>
          </a:p>
          <a:p>
            <a:pPr marL="0" lvl="0" indent="0">
              <a:buFont typeface="Arial" panose="020B0604020202020204" pitchFamily="34" charset="0"/>
              <a:buNone/>
            </a:pPr>
            <a:r>
              <a:rPr lang="pl-PL" dirty="0"/>
              <a:t>Te pytania pomagają zespołowi w otwartej dyskusji na temat tego, jak radzą sobie z nieporozumieniami i konfliktami. Przypomnij im o znaczeniu różnych opinii w zespole i wartości „zdrowego tarcia” w generowaniu kreatywności, ale równej potrzebie rozwiązania niezgody, aby zespół mógł dokonać rzeczywistego postępu.</a:t>
            </a:r>
            <a:endParaRPr lang="en-US" sz="1200" kern="1200" dirty="0">
              <a:solidFill>
                <a:schemeClr val="tx1"/>
              </a:solidFill>
              <a:effectLst/>
              <a:latin typeface="Arial"/>
              <a:ea typeface="+mn-ea"/>
              <a:cs typeface="+mn-cs"/>
            </a:endParaRPr>
          </a:p>
          <a:p>
            <a:pPr marL="0" lvl="0" indent="0">
              <a:buFont typeface="Arial" panose="020B0604020202020204" pitchFamily="34" charset="0"/>
              <a:buNone/>
            </a:pPr>
            <a:r>
              <a:rPr lang="pl-PL" dirty="0"/>
              <a:t>Jeśli pracujesz z zespołem, który podzielił się napięciami, problemami lub konfliktami, powinieneś poświęcić czas, aby zrobić to dobrze. W zależności od poziomu obecnego konfliktu, być może będziesz musiał poświęcić czas na zbadanie konfliktu z poszczególnymi osobami i zespołem, aby: Tworzenie środowiska, które sprzyja bezpieczeństwu i buduje zaufanie Zachęcanie ich do przekazywania i otrzymywania informacji zwrotnych Buduj świadomość, zrozumienie i uznanie dla siebie nawzajem (pomocne jest tutaj użycie ich profili Facet5) Stwórz zespołowy cel, wizję i wartości, jeśli ich nie ma, aby pomóc ożywić zespół i zapewnić jasność i kierunek</a:t>
            </a:r>
            <a:endParaRPr lang="en-US" sz="1200" kern="1200" dirty="0">
              <a:solidFill>
                <a:schemeClr val="tx1"/>
              </a:solidFill>
              <a:effectLst/>
              <a:latin typeface="Arial"/>
              <a:ea typeface="+mn-ea"/>
              <a:cs typeface="+mn-cs"/>
            </a:endParaRPr>
          </a:p>
          <a:p>
            <a:pPr marL="0" lvl="0" indent="0">
              <a:buFont typeface="Arial" panose="020B0604020202020204" pitchFamily="34" charset="0"/>
              <a:buNone/>
            </a:pPr>
            <a:r>
              <a:rPr lang="en-US" sz="1200" kern="1200" dirty="0">
                <a:solidFill>
                  <a:schemeClr val="tx1"/>
                </a:solidFill>
                <a:effectLst/>
                <a:latin typeface="Arial"/>
                <a:ea typeface="+mn-ea"/>
                <a:cs typeface="+mn-cs"/>
              </a:rPr>
              <a:t>Our recommendation if working with a team who have shared there are tensions, issues or conflict going on is that you dedicate time to do it well. Depending on the level of conflict present you might have to spend up time building up to exploring the conflict with individuals and the team to: </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Creating an environment that fosters safety and builds trust </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Encouraging them to give and receive feedback</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Build awareness, understanding and appreciation for one another (using their Facet5 profiles is helpful here)</a:t>
            </a:r>
          </a:p>
          <a:p>
            <a:pPr marL="171450" lvl="0" indent="-171450">
              <a:buFont typeface="Arial" panose="020B0604020202020204" pitchFamily="34" charset="0"/>
              <a:buChar char="•"/>
            </a:pPr>
            <a:r>
              <a:rPr lang="en-US" sz="1200" kern="1200" dirty="0">
                <a:solidFill>
                  <a:schemeClr val="tx1"/>
                </a:solidFill>
                <a:effectLst/>
                <a:latin typeface="Arial"/>
                <a:ea typeface="+mn-ea"/>
                <a:cs typeface="+mn-cs"/>
              </a:rPr>
              <a:t>Create team purpose, vision and values if they don’t exist to help galvanize the team and provide clarity and direction</a:t>
            </a:r>
          </a:p>
          <a:p>
            <a:pPr marL="171450" lvl="0" indent="-171450">
              <a:buFont typeface="Arial" panose="020B0604020202020204" pitchFamily="34" charset="0"/>
              <a:buChar char="•"/>
            </a:pPr>
            <a:endParaRPr lang="en-US" sz="1200" kern="1200" dirty="0">
              <a:solidFill>
                <a:schemeClr val="tx1"/>
              </a:solidFill>
              <a:effectLst/>
              <a:latin typeface="Arial"/>
              <a:ea typeface="+mn-ea"/>
              <a:cs typeface="+mn-cs"/>
            </a:endParaRPr>
          </a:p>
          <a:p>
            <a:pPr marL="0" lvl="0" indent="0">
              <a:buFontTx/>
              <a:buNone/>
            </a:pPr>
            <a:r>
              <a:rPr lang="en-US" sz="1200" kern="1200" dirty="0">
                <a:solidFill>
                  <a:schemeClr val="tx1"/>
                </a:solidFill>
                <a:effectLst/>
                <a:latin typeface="Arial"/>
                <a:ea typeface="+mn-ea"/>
                <a:cs typeface="+mn-cs"/>
              </a:rPr>
              <a:t>Don’t be tempted to squeeze into an hour or two.</a:t>
            </a:r>
          </a:p>
          <a:p>
            <a:pPr marL="0" lvl="0" indent="0">
              <a:buFontTx/>
              <a:buNone/>
            </a:pPr>
            <a:endParaRPr lang="en-US" sz="1200" kern="1200" dirty="0">
              <a:solidFill>
                <a:schemeClr val="tx1"/>
              </a:solidFill>
              <a:effectLst/>
              <a:latin typeface="Arial"/>
              <a:ea typeface="+mn-ea"/>
              <a:cs typeface="+mn-cs"/>
            </a:endParaRPr>
          </a:p>
          <a:p>
            <a:pPr marL="0" lvl="0" indent="0">
              <a:buFontTx/>
              <a:buNone/>
            </a:pPr>
            <a:r>
              <a:rPr lang="pl-PL" dirty="0"/>
              <a:t>Jeśli pracujesz z zespołem, który podzielił się napięciami, problemami lub konfliktami, poświęć czas, aby zrobić to dobrze. W zależności od poziomu obecnego konfliktu, być może będziesz musiał poświęcić czas na zbadanie konfliktu z pojedynczymi osobami i zespołem, aby: Tworzenie środowiska, które sprzyja bezpieczeństwu i buduje zaufanie Zachęcanie ich do przekazywania i otrzymywania informacji zwrotnych Buduj świadomość, zrozumienie i uznanie dla siebie nawzajem (pomocne jest tutaj użycie profili Facet5) Stwórz zespołowy cel, wizję i wartości, jeśli ich nie ma, aby pomóc ożywić zespół i zapewnić jasność i kierunek Nie ulegaj pokusie, by wcisnąć się w godzinę lub dwie.</a:t>
            </a:r>
          </a:p>
          <a:p>
            <a:pPr marL="0" lvl="0" indent="0">
              <a:buFontTx/>
              <a:buNone/>
            </a:pPr>
            <a:r>
              <a:rPr lang="pl-PL" dirty="0"/>
              <a:t>Ten slajd zawiera kilka pytań, które możesz zadać, aby wesprzeć dialog i badanie konfliktu, rozwiązywać problemy i osiągać porozumienie Lubimy budować według struktury </a:t>
            </a:r>
            <a:r>
              <a:rPr lang="pl-PL" dirty="0" err="1"/>
              <a:t>Kilmanna</a:t>
            </a:r>
            <a:r>
              <a:rPr lang="pl-PL" dirty="0"/>
              <a:t> i danych Facet5 - poniżej znajduje się podejście, które często stosujemy podczas pracy z zespołami, które stwierdziły, że w zespole, który chcą rozwiązać, są konflikty i problemy. Krok 1: Poproś ludzi przed pracą lub w trakcie sesji, aby spędzili trochę czasu na osobistej refleksji na temat ich związku z konfliktem, korzystając z naszej jednostronicowej ulotki zatytułowanej `` Mój związek z konfliktem '', jeśli kończysz sesję, rozdaj ulotkę lub pracuj wirtualnie dołącz arkusz refleksji w oknie czatu, aby ludzie mogli go pobrać. Daj sobie 10-15 minut na autorefleksję, poproś ludzi, aby wyłączyli kamery, rozwiązując pytania Krok 2: Zbierz zespół z powrotem i użyj tablicy, jeśli pracujesz wirtualnie, lub opublikuj jej lub ankietę, jeśli twarzą w twarz. Poproś ich, aby podzielili się odpowiedziami na pierwsze pytanie w materiale do autorefleksji, które brzmi: „Gdyby były 3 słowa, użyłbym do opisania konfliktu, jakim byłyby…” - pomoże to zespołowi dostrzec zakres słów i rozpocząć dyskusję o podobieństwach i różnicach między ludźmi. Zachowaj tablicę na przyszłość Krok 3: Rozmowy </a:t>
            </a:r>
            <a:r>
              <a:rPr lang="pl-PL" dirty="0" err="1"/>
              <a:t>peer</a:t>
            </a:r>
            <a:r>
              <a:rPr lang="pl-PL" dirty="0"/>
              <a:t>-to-</a:t>
            </a:r>
            <a:r>
              <a:rPr lang="pl-PL" dirty="0" err="1"/>
              <a:t>peer</a:t>
            </a:r>
            <a:r>
              <a:rPr lang="pl-PL" dirty="0"/>
              <a:t> w celu omówienia ich osobistych przemyśleń. Podziel się na rozmowy w parach / trio, aby omówić swoje przemyślenia - poproś ich, aby podeszli do tych rozmów z ciekawością i chęcią zrozumienia swoich współpracowników (możesz łączyć ludzi w pary na podstawie znanej dynamiki lub przeprowadzić drugą rundę rozmów i budować do tego) . Daj 15-20 minut na rozmowę w parze. Nie ma potrzeby streszczania tych rozmów, ale często okazuje się, że warto dać ludziom trochę czasu na refleksję (5 minut) na zanotowanie wszystkiego, co chcą zapamiętać z rozmów Krok 4: Zbierz zespół i zapytaj, dlaczego wprowadziliśmy konflikt w taki sposób, w jaki to zrobiliśmy? Poszukiwanie uznania, że ​​temat konfliktu, rozwiązywanie problemów i generalnie niezgoda mogą być trudne dla ludzi Budowanie rozmowy zespołowej małymi krokami pomaga ludziom czuć się komfortowo i lepiej przygotować Na tym etapie zaproponuj wprowadzenie struktury Thomasa-</a:t>
            </a:r>
            <a:r>
              <a:rPr lang="pl-PL" dirty="0" err="1"/>
              <a:t>Kilmanna</a:t>
            </a:r>
            <a:r>
              <a:rPr lang="pl-PL" dirty="0"/>
              <a:t>, aby pomóc zespołowi zrobić metaforyczny krok wstecz i jak najbardziej obiektywnie przemyśleć różne podejścia do rozwiązywania problemów, poproś ich, aby zachowali otwarty umysł Wyświetl pustą zjeżdżalnię </a:t>
            </a:r>
            <a:r>
              <a:rPr lang="pl-PL" dirty="0" err="1"/>
              <a:t>Kilmanna</a:t>
            </a:r>
            <a:r>
              <a:rPr lang="pl-PL" dirty="0"/>
              <a:t>, która buduje się podczas przechodzenia przez nią (następny slajd)</a:t>
            </a:r>
            <a:endParaRPr lang="en-US" sz="1200" kern="1200" dirty="0">
              <a:solidFill>
                <a:schemeClr val="tx1"/>
              </a:solidFill>
              <a:effectLst/>
              <a:latin typeface="Arial"/>
              <a:ea typeface="+mn-ea"/>
              <a:cs typeface="+mn-cs"/>
            </a:endParaRPr>
          </a:p>
          <a:p>
            <a:pPr marL="0" lvl="0" indent="0">
              <a:buFontTx/>
              <a:buNone/>
            </a:pPr>
            <a:r>
              <a:rPr lang="en-US" sz="1200" kern="1200" dirty="0">
                <a:solidFill>
                  <a:schemeClr val="tx1"/>
                </a:solidFill>
                <a:effectLst/>
                <a:latin typeface="Arial"/>
                <a:ea typeface="+mn-ea"/>
                <a:cs typeface="+mn-cs"/>
              </a:rPr>
              <a:t>This slide includes some questions you can ask to support dialogue and exploration of conflict, resolving issues and reaching agreement</a:t>
            </a:r>
          </a:p>
          <a:p>
            <a:pPr marL="0" lvl="0" indent="0">
              <a:buFontTx/>
              <a:buNone/>
            </a:pPr>
            <a:endParaRPr lang="en-US" sz="1200" kern="1200" dirty="0">
              <a:solidFill>
                <a:schemeClr val="tx1"/>
              </a:solidFill>
              <a:effectLst/>
              <a:latin typeface="Arial"/>
              <a:ea typeface="+mn-ea"/>
              <a:cs typeface="+mn-cs"/>
            </a:endParaRPr>
          </a:p>
          <a:p>
            <a:pPr marL="0" lvl="0" indent="0">
              <a:buFontTx/>
              <a:buNone/>
            </a:pPr>
            <a:r>
              <a:rPr lang="en-US" sz="1200" kern="1200" dirty="0">
                <a:solidFill>
                  <a:schemeClr val="tx1"/>
                </a:solidFill>
                <a:effectLst/>
                <a:latin typeface="Arial"/>
                <a:ea typeface="+mn-ea"/>
                <a:cs typeface="+mn-cs"/>
              </a:rPr>
              <a:t>We like to build up to the Kilmann framework and Facet5 data – below is an approach we often use when working with teams who have stated there is conflict and issues in the team they wish to resolve.</a:t>
            </a:r>
          </a:p>
          <a:p>
            <a:pPr marL="0" lvl="0" indent="0">
              <a:buFontTx/>
              <a:buNone/>
            </a:pPr>
            <a:endParaRPr lang="en-US" sz="1200" kern="1200" dirty="0">
              <a:solidFill>
                <a:schemeClr val="tx1"/>
              </a:solidFill>
              <a:effectLst/>
              <a:latin typeface="Arial"/>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Arial"/>
                <a:ea typeface="+mn-ea"/>
                <a:cs typeface="+mn-cs"/>
              </a:rPr>
              <a:t>Step 1</a:t>
            </a:r>
            <a:r>
              <a:rPr lang="en-US" sz="1200" kern="1200" dirty="0">
                <a:solidFill>
                  <a:schemeClr val="tx1"/>
                </a:solidFill>
                <a:effectLst/>
                <a:latin typeface="Arial"/>
                <a:ea typeface="+mn-ea"/>
                <a:cs typeface="+mn-cs"/>
              </a:rPr>
              <a:t>: Ask people as pre-work or in the session to spend some time personally reflecting about their relationship with conflict using our one-page handout called ‘My Relationship With Conflict’, if completing in the session, give the handout or where working virtually attach the reflection sheet in the chat box for people to download. </a:t>
            </a:r>
            <a:r>
              <a:rPr lang="en-US" sz="1200" i="1" kern="1200" dirty="0">
                <a:solidFill>
                  <a:schemeClr val="tx1"/>
                </a:solidFill>
                <a:effectLst/>
                <a:latin typeface="Arial"/>
                <a:ea typeface="+mn-ea"/>
                <a:cs typeface="+mn-cs"/>
              </a:rPr>
              <a:t>Allow 10-15 minutes of self-reflection time, ask people to turn off cameras work through the questions</a:t>
            </a:r>
          </a:p>
          <a:p>
            <a:pPr marL="171450" lvl="0" indent="-171450">
              <a:buFont typeface="Arial" panose="020B0604020202020204" pitchFamily="34" charset="0"/>
              <a:buChar char="•"/>
            </a:pPr>
            <a:endParaRPr lang="en-US" sz="1200" kern="1200" dirty="0">
              <a:solidFill>
                <a:schemeClr val="tx1"/>
              </a:solidFill>
              <a:effectLst/>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Arial"/>
                <a:ea typeface="+mn-ea"/>
                <a:cs typeface="+mn-cs"/>
              </a:rPr>
              <a:t>Step 2</a:t>
            </a:r>
            <a:r>
              <a:rPr lang="en-US" sz="1200" kern="1200" dirty="0">
                <a:solidFill>
                  <a:schemeClr val="tx1"/>
                </a:solidFill>
                <a:effectLst/>
                <a:latin typeface="Arial"/>
                <a:ea typeface="+mn-ea"/>
                <a:cs typeface="+mn-cs"/>
              </a:rPr>
              <a:t>: Bring the team back together and using a whiteboard if working virtually or post its or poll if face-to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Ask them to share their</a:t>
            </a:r>
            <a:r>
              <a:rPr lang="en-GB" sz="1200" dirty="0">
                <a:solidFill>
                  <a:srgbClr val="C12545"/>
                </a:solidFill>
                <a:latin typeface="Arial Light" pitchFamily="2" charset="0"/>
                <a:cs typeface="Arial" pitchFamily="34" charset="0"/>
              </a:rPr>
              <a:t> answers to the first question in the self-reflection handout which is ‘If there were 3 words, I would use to describe conflict they would be…’  - this helps the team see the range of words and begin a discussion about the similarities and differences for people. </a:t>
            </a:r>
            <a:r>
              <a:rPr lang="en-GB" sz="1200" i="1" dirty="0">
                <a:solidFill>
                  <a:srgbClr val="C12545"/>
                </a:solidFill>
                <a:latin typeface="Arial Light" pitchFamily="2" charset="0"/>
                <a:cs typeface="Arial" pitchFamily="34" charset="0"/>
              </a:rPr>
              <a:t> Save the whiteboard for future reference</a:t>
            </a:r>
            <a:endParaRPr lang="en-GB" sz="1200" dirty="0">
              <a:solidFill>
                <a:srgbClr val="C12545"/>
              </a:solidFill>
              <a:latin typeface="Arial Light" pitchFamily="2"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C12545"/>
                </a:solidFill>
                <a:latin typeface="Arial Light" pitchFamily="2" charset="0"/>
                <a:cs typeface="Arial" pitchFamily="34" charset="0"/>
              </a:rPr>
              <a:t>Step 3</a:t>
            </a:r>
            <a:r>
              <a:rPr lang="en-GB" sz="1200" dirty="0">
                <a:solidFill>
                  <a:srgbClr val="C12545"/>
                </a:solidFill>
                <a:latin typeface="Arial Light" pitchFamily="2" charset="0"/>
                <a:cs typeface="Arial" pitchFamily="34" charset="0"/>
              </a:rPr>
              <a:t>: Peer to peer conversations to discuss their personal reflections.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Split into pair/trio conversations to discuss one another’s reflections – ask them to approach these conversations with curiosity and an intent to understand their colleagues (you could pair people up based on known dynamics or do a second round of conversations and build up to this). </a:t>
            </a:r>
            <a:r>
              <a:rPr lang="en-GB" sz="1200" i="1" dirty="0">
                <a:solidFill>
                  <a:srgbClr val="C12545"/>
                </a:solidFill>
                <a:latin typeface="Arial Light" pitchFamily="2" charset="0"/>
                <a:cs typeface="Arial" pitchFamily="34" charset="0"/>
              </a:rPr>
              <a:t>Allow 15 -20 mins per  pair conversation.</a:t>
            </a:r>
            <a:endParaRPr lang="en-GB" sz="1200" dirty="0">
              <a:solidFill>
                <a:srgbClr val="C12545"/>
              </a:solidFill>
              <a:latin typeface="Arial Light" pitchFamily="2" charset="0"/>
              <a:cs typeface="Arial"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There is no need to de-brief these conversations, but we often find it helpful to give people a little reflection time (5mins) to note anything they want to remember from their conversations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C12545"/>
                </a:solidFill>
                <a:latin typeface="Arial Light" pitchFamily="2" charset="0"/>
                <a:cs typeface="Arial" pitchFamily="34" charset="0"/>
              </a:rPr>
              <a:t>Step 4</a:t>
            </a:r>
            <a:r>
              <a:rPr lang="en-GB" sz="1200" dirty="0">
                <a:solidFill>
                  <a:srgbClr val="C12545"/>
                </a:solidFill>
                <a:latin typeface="Arial Light" pitchFamily="2" charset="0"/>
                <a:cs typeface="Arial" pitchFamily="34" charset="0"/>
              </a:rPr>
              <a:t>: Bring the team together and ask them why we have introduced conflict in the way we have?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Looking for acknowledgment that the topic of conflict, resolving issues and generally disagreeing can be difficult for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Building up to a team conversation through small steps help people to feel comfortable and more prepared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At this stage offer to introduce the Thomas-Kilmann framework to help the team take a metaphorical step back and as objectively as possible think about the different approaches people take to resolving issues, ask them to keep an open mind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C12545"/>
              </a:solidFill>
              <a:latin typeface="Arial Light" pitchFamily="2"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C12545"/>
                </a:solidFill>
                <a:latin typeface="Arial Light" pitchFamily="2" charset="0"/>
                <a:cs typeface="Arial" pitchFamily="34" charset="0"/>
              </a:rPr>
              <a:t>Bring up the empty Kilmann slide that builds as you walk through it (next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C12545"/>
              </a:solidFill>
              <a:latin typeface="Arial Light" pitchFamily="2" charset="0"/>
              <a:cs typeface="Arial" pitchFamily="34" charset="0"/>
            </a:endParaRPr>
          </a:p>
          <a:p>
            <a:pPr marL="0" lvl="0" indent="0">
              <a:buFontTx/>
              <a:buNone/>
            </a:pPr>
            <a:endParaRPr lang="en-US" sz="1200" kern="1200" dirty="0">
              <a:solidFill>
                <a:schemeClr val="tx1"/>
              </a:solidFill>
              <a:effectLst/>
              <a:latin typeface="Arial"/>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Arial"/>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6AD5CA9-6317-4051-98F4-6E8ED363FA7A}" type="slidenum">
              <a:rPr lang="en-GB" smtClean="0"/>
              <a:pPr/>
              <a:t>4</a:t>
            </a:fld>
            <a:endParaRPr lang="en-GB"/>
          </a:p>
        </p:txBody>
      </p:sp>
    </p:spTree>
    <p:extLst>
      <p:ext uri="{BB962C8B-B14F-4D97-AF65-F5344CB8AC3E}">
        <p14:creationId xmlns:p14="http://schemas.microsoft.com/office/powerpoint/2010/main" val="16074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highlight>
                  <a:srgbClr val="FFFF00"/>
                </a:highlight>
              </a:rPr>
              <a:t>Step 5</a:t>
            </a:r>
            <a:r>
              <a:rPr lang="en-GB" dirty="0">
                <a:highlight>
                  <a:srgbClr val="FFFF00"/>
                </a:highlight>
              </a:rPr>
              <a:t>: Walk through the Thomas-Kilmann framework. </a:t>
            </a:r>
            <a:r>
              <a:rPr lang="en-GB" i="1" dirty="0" err="1">
                <a:highlight>
                  <a:srgbClr val="FFFF00"/>
                </a:highlight>
              </a:rPr>
              <a:t>Approx</a:t>
            </a:r>
            <a:r>
              <a:rPr lang="en-GB" i="1" dirty="0">
                <a:highlight>
                  <a:srgbClr val="FFFF00"/>
                </a:highlight>
              </a:rPr>
              <a:t> 20-30 minutes depending on whether you ask them to add more behaviours to each approach.</a:t>
            </a:r>
            <a:endParaRPr lang="en-GB" dirty="0">
              <a:highlight>
                <a:srgbClr val="FFFF00"/>
              </a:highlight>
            </a:endParaRPr>
          </a:p>
          <a:p>
            <a:pPr marL="171450" indent="-171450">
              <a:buFont typeface="Arial" panose="020B0604020202020204" pitchFamily="34" charset="0"/>
              <a:buChar char="•"/>
            </a:pPr>
            <a:endParaRPr lang="en-GB" i="1" dirty="0">
              <a:highlight>
                <a:srgbClr val="FFFF00"/>
              </a:highlight>
            </a:endParaRPr>
          </a:p>
          <a:p>
            <a:pPr marL="0" indent="0">
              <a:buFontTx/>
              <a:buNone/>
            </a:pPr>
            <a:r>
              <a:rPr lang="en-GB" i="1" dirty="0">
                <a:highlight>
                  <a:srgbClr val="FFFF00"/>
                </a:highlight>
              </a:rPr>
              <a:t>This slide builds so that you can walk people through the model and invite comments on why each style is helpful and the risk of not ever adopting and using it</a:t>
            </a:r>
          </a:p>
          <a:p>
            <a:pPr marL="171450" indent="-171450">
              <a:buFont typeface="Arial" panose="020B0604020202020204" pitchFamily="34" charset="0"/>
              <a:buChar char="•"/>
            </a:pPr>
            <a:r>
              <a:rPr lang="en-GB" i="1" dirty="0">
                <a:highlight>
                  <a:srgbClr val="FFFF00"/>
                </a:highlight>
              </a:rPr>
              <a:t>It builds in this order deliberately so you can explore the stretch needed for someone who has a natural competing starting point to stretch into an accommodating approach and vice versa</a:t>
            </a:r>
          </a:p>
          <a:p>
            <a:pPr marL="628650" lvl="1" indent="-171450">
              <a:buFont typeface="Arial" panose="020B0604020202020204" pitchFamily="34" charset="0"/>
              <a:buChar char="•"/>
            </a:pPr>
            <a:r>
              <a:rPr lang="en-GB" i="1" dirty="0">
                <a:highlight>
                  <a:srgbClr val="FFFF00"/>
                </a:highlight>
              </a:rPr>
              <a:t>Competing</a:t>
            </a:r>
          </a:p>
          <a:p>
            <a:pPr marL="628650" lvl="1" indent="-171450">
              <a:buFont typeface="Arial" panose="020B0604020202020204" pitchFamily="34" charset="0"/>
              <a:buChar char="•"/>
            </a:pPr>
            <a:r>
              <a:rPr lang="en-GB" i="1" dirty="0">
                <a:highlight>
                  <a:srgbClr val="FFFF00"/>
                </a:highlight>
              </a:rPr>
              <a:t>Accommodating</a:t>
            </a:r>
          </a:p>
          <a:p>
            <a:pPr marL="171450" lvl="0" indent="-171450">
              <a:buFont typeface="Arial" panose="020B0604020202020204" pitchFamily="34" charset="0"/>
              <a:buChar char="•"/>
            </a:pPr>
            <a:r>
              <a:rPr lang="en-GB" i="1" dirty="0">
                <a:highlight>
                  <a:srgbClr val="FFFF00"/>
                </a:highlight>
              </a:rPr>
              <a:t>Then it builds Collaborating followed by Avoiding for the same reason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dirty="0">
                <a:highlight>
                  <a:srgbClr val="FFFF00"/>
                </a:highlight>
              </a:rPr>
              <a:t>Last build is the Compromising style as the one which may be the most comfortable for anyone to stretch into</a:t>
            </a:r>
          </a:p>
          <a:p>
            <a:pPr marL="171450" lvl="0" indent="-171450">
              <a:buFont typeface="Arial" panose="020B0604020202020204" pitchFamily="34" charset="0"/>
              <a:buChar char="•"/>
            </a:pPr>
            <a:endParaRPr lang="en-GB" dirty="0">
              <a:highlight>
                <a:srgbClr val="FFFF00"/>
              </a:highlight>
            </a:endParaRPr>
          </a:p>
          <a:p>
            <a:pPr lvl="0"/>
            <a:r>
              <a:rPr lang="en-GB" sz="1200" kern="1200" dirty="0">
                <a:solidFill>
                  <a:schemeClr val="tx1"/>
                </a:solidFill>
                <a:effectLst/>
                <a:highlight>
                  <a:srgbClr val="FFFF00"/>
                </a:highlight>
                <a:latin typeface="+mn-lt"/>
                <a:ea typeface="+mn-ea"/>
                <a:cs typeface="+mn-cs"/>
              </a:rPr>
              <a:t>How the slide Builds and how to facilitate (this is written for facilitating virtually)</a:t>
            </a:r>
          </a:p>
          <a:p>
            <a:pPr lvl="0"/>
            <a:endParaRPr lang="en-GB"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Build1:</a:t>
            </a:r>
            <a:r>
              <a:rPr lang="en-US" sz="1200" kern="1200" dirty="0">
                <a:solidFill>
                  <a:schemeClr val="tx1"/>
                </a:solidFill>
                <a:effectLst/>
                <a:highlight>
                  <a:srgbClr val="FFFF00"/>
                </a:highlight>
                <a:latin typeface="+mn-lt"/>
                <a:ea typeface="+mn-ea"/>
                <a:cs typeface="+mn-cs"/>
              </a:rPr>
              <a:t> For those not familiar with this </a:t>
            </a:r>
            <a:r>
              <a:rPr lang="en-GB" sz="1200" kern="1200" dirty="0">
                <a:solidFill>
                  <a:schemeClr val="tx1"/>
                </a:solidFill>
                <a:effectLst/>
                <a:highlight>
                  <a:srgbClr val="FFFF00"/>
                </a:highlight>
                <a:latin typeface="+mn-lt"/>
                <a:ea typeface="+mn-ea"/>
                <a:cs typeface="+mn-cs"/>
              </a:rPr>
              <a:t>framework, it looks at two things</a:t>
            </a:r>
          </a:p>
          <a:p>
            <a:pPr marL="628650" lvl="1"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the level of assertiveness someone may have (on the y axis) where great importance is placed on the outcome</a:t>
            </a:r>
            <a:endParaRPr lang="en-GB" sz="1200" kern="1200" dirty="0">
              <a:solidFill>
                <a:schemeClr val="tx1"/>
              </a:solidFill>
              <a:effectLst/>
              <a:highlight>
                <a:srgbClr val="FFFF00"/>
              </a:highligh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and the level of cooperativeness a person may have (on the x axis) where great importance is placed on relationships</a:t>
            </a:r>
            <a:endParaRPr lang="en-GB" sz="1200" kern="1200" dirty="0">
              <a:solidFill>
                <a:schemeClr val="tx1"/>
              </a:solidFill>
              <a:effectLst/>
              <a:highlight>
                <a:srgbClr val="FFFF00"/>
              </a:highligh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people will attend to both and it is common that someone may primarily focus on one over another</a:t>
            </a:r>
            <a:endParaRPr lang="en-GB" sz="1200" kern="1200" dirty="0">
              <a:solidFill>
                <a:schemeClr val="tx1"/>
              </a:solidFill>
              <a:effectLst/>
              <a:highlight>
                <a:srgbClr val="FFFF00"/>
              </a:highlight>
              <a:latin typeface="+mn-lt"/>
              <a:ea typeface="+mn-ea"/>
              <a:cs typeface="+mn-cs"/>
            </a:endParaRPr>
          </a:p>
          <a:p>
            <a:pPr lvl="0"/>
            <a:r>
              <a:rPr lang="en-US" sz="1200" kern="1200" dirty="0">
                <a:solidFill>
                  <a:schemeClr val="tx1"/>
                </a:solidFill>
                <a:effectLst/>
                <a:highlight>
                  <a:srgbClr val="FFFF00"/>
                </a:highlight>
                <a:latin typeface="+mn-lt"/>
                <a:ea typeface="+mn-ea"/>
                <a:cs typeface="+mn-cs"/>
              </a:rPr>
              <a:t>Someone is plotted onto this framework depending on where their level of Assertiveness and Cooperativeness intersects and predicts their primary approach and style when managing conflict.</a:t>
            </a:r>
            <a:endParaRPr lang="en-GB" sz="1200" kern="1200" dirty="0">
              <a:solidFill>
                <a:schemeClr val="tx1"/>
              </a:solidFill>
              <a:effectLst/>
              <a:highlight>
                <a:srgbClr val="FFFF00"/>
              </a:highlight>
              <a:latin typeface="+mn-lt"/>
              <a:ea typeface="+mn-ea"/>
              <a:cs typeface="+mn-cs"/>
            </a:endParaRPr>
          </a:p>
          <a:p>
            <a:pPr lvl="0"/>
            <a:r>
              <a:rPr lang="en-US" sz="1200" kern="1200" dirty="0">
                <a:solidFill>
                  <a:schemeClr val="tx1"/>
                </a:solidFill>
                <a:effectLst/>
                <a:latin typeface="+mn-lt"/>
                <a:ea typeface="+mn-ea"/>
                <a:cs typeface="+mn-cs"/>
              </a:rPr>
              <a:t>Let’s visit each ‘approach’ in turn briefly- and hold a frame that these are approaches that one can choose to adopt when managing conflict and resolving disputes – ask them to be thinking about what they believe might be their preferred approach, the approach of team members and the overall team</a:t>
            </a:r>
          </a:p>
          <a:p>
            <a:pPr lvl="0"/>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2:</a:t>
            </a:r>
            <a:r>
              <a:rPr lang="en-US" sz="1200" kern="1200" dirty="0">
                <a:solidFill>
                  <a:schemeClr val="tx1"/>
                </a:solidFill>
                <a:effectLst/>
                <a:latin typeface="+mn-lt"/>
                <a:ea typeface="+mn-ea"/>
                <a:cs typeface="+mn-cs"/>
              </a:rPr>
              <a:t> Competing- remember the primary goal is the outcome and to win and people adopting this approach can assert their position without considering different views.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Ask, what might you see is useful about adopting a competing approach? And ask them to put their answer in the chat box.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Benefits  - quick, decisive action </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Last build shows risk if someone never or rarely adopts this approach – RISK: might not take a firm stance even when you see the need for one.</a:t>
            </a:r>
          </a:p>
          <a:p>
            <a:pPr marL="457200" lvl="1" indent="0">
              <a:buFontTx/>
              <a:buNone/>
            </a:pP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3:</a:t>
            </a:r>
            <a:r>
              <a:rPr lang="en-US" sz="1200" kern="1200" dirty="0">
                <a:solidFill>
                  <a:schemeClr val="tx1"/>
                </a:solidFill>
                <a:effectLst/>
                <a:latin typeface="+mn-lt"/>
                <a:ea typeface="+mn-ea"/>
                <a:cs typeface="+mn-cs"/>
              </a:rPr>
              <a:t> Accommodating- the primary style is the relationship, and the goal is to yield and you forego your concerns to satisfy someone else’s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is helpful about adopting this approach?</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Helpful for when you need to build good will, maintain harmony and when you see the issue is more important to someone else.</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know when this style is under used or not adopted the risk is a lack of rapport or good will and potentially might result in low morale.</a:t>
            </a:r>
          </a:p>
          <a:p>
            <a:pPr marL="457200" lvl="1" indent="0">
              <a:buFontTx/>
              <a:buNone/>
            </a:pP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4:</a:t>
            </a:r>
            <a:r>
              <a:rPr lang="en-US" sz="1200" kern="1200" dirty="0">
                <a:solidFill>
                  <a:schemeClr val="tx1"/>
                </a:solidFill>
                <a:effectLst/>
                <a:latin typeface="+mn-lt"/>
                <a:ea typeface="+mn-ea"/>
                <a:cs typeface="+mn-cs"/>
              </a:rPr>
              <a:t> Collaborating- the primary style is to get a win-win so equal importance on the relationship and the outcome </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Chat box:</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is helpful about this approach?</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Helpful when innovating with different perspectives, developing integrated solutions i.e. with maximum buy in.</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risk of not using it is quick fix short term solutions, without including other people’s ideas.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5:</a:t>
            </a:r>
            <a:r>
              <a:rPr lang="en-US" sz="1200" kern="1200" dirty="0">
                <a:solidFill>
                  <a:schemeClr val="tx1"/>
                </a:solidFill>
                <a:effectLst/>
                <a:latin typeface="+mn-lt"/>
                <a:ea typeface="+mn-ea"/>
                <a:cs typeface="+mn-cs"/>
              </a:rPr>
              <a:t> Avoiding- goal is to delay</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US" sz="1200" kern="1200" dirty="0">
                <a:solidFill>
                  <a:schemeClr val="tx1"/>
                </a:solidFill>
                <a:effectLst/>
                <a:latin typeface="+mn-lt"/>
                <a:ea typeface="+mn-ea"/>
                <a:cs typeface="+mn-cs"/>
              </a:rPr>
              <a:t> What is helpful about this?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Helps keeping out of trivia, buying time or reducing tension when emotions are high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Risk of not adopting this approach get drawn into issues of relative unimportance </a:t>
            </a:r>
          </a:p>
          <a:p>
            <a:pPr marL="457200" lvl="1" indent="0">
              <a:buFontTx/>
              <a:buNone/>
            </a:pP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6: </a:t>
            </a:r>
            <a:r>
              <a:rPr lang="en-US" sz="1200" kern="1200" dirty="0">
                <a:solidFill>
                  <a:schemeClr val="tx1"/>
                </a:solidFill>
                <a:effectLst/>
                <a:latin typeface="+mn-lt"/>
                <a:ea typeface="+mn-ea"/>
                <a:cs typeface="+mn-cs"/>
              </a:rPr>
              <a:t>Compromising- goal to find the middle ground</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US" sz="1200" kern="1200" dirty="0">
                <a:solidFill>
                  <a:schemeClr val="tx1"/>
                </a:solidFill>
                <a:effectLst/>
                <a:latin typeface="+mn-lt"/>
                <a:ea typeface="+mn-ea"/>
                <a:cs typeface="+mn-cs"/>
              </a:rPr>
              <a:t>: What is helpful about this approach?</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Helpful for quick and temporary solutions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Risk if not adopted: paint yourself into a corner, have unnecessary confrontations and frequent power struggles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Step 6: making sense of the framework and different approaches using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moment to ask the team what the framework has made them think? Look out for biases or assumptions that some approaches are more helpful than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could use some of the ‘Making it real’ questions such as </a:t>
            </a:r>
            <a:r>
              <a:rPr lang="en-US" sz="1200" kern="1200" dirty="0">
                <a:solidFill>
                  <a:srgbClr val="333333"/>
                </a:solidFill>
                <a:effectLst/>
                <a:latin typeface="Arial Light" pitchFamily="2" charset="0"/>
                <a:ea typeface="+mn-ea"/>
                <a:cs typeface="Arial" pitchFamily="34" charset="0"/>
              </a:rPr>
              <a:t>‘C</a:t>
            </a:r>
            <a:r>
              <a:rPr lang="en-US" sz="1200" dirty="0">
                <a:solidFill>
                  <a:srgbClr val="333333"/>
                </a:solidFill>
                <a:latin typeface="Arial Light" pitchFamily="2" charset="0"/>
                <a:cs typeface="Arial" pitchFamily="34" charset="0"/>
              </a:rPr>
              <a:t>an recall a time when the team were in conflict, disagreed or hit a blocker – what caused the tension, did it get resolved and if so - how? Can they see that some of these approaches were adopted but not others?’ </a:t>
            </a:r>
            <a:r>
              <a:rPr lang="en-US" sz="1200" kern="1200" dirty="0">
                <a:solidFill>
                  <a:srgbClr val="333333"/>
                </a:solidFill>
                <a:effectLst/>
                <a:latin typeface="Arial Light" pitchFamily="2" charset="0"/>
                <a:ea typeface="+mn-ea"/>
                <a:cs typeface="Arial" pitchFamily="34" charset="0"/>
              </a:rPr>
              <a:t>Do they think this team has a collective dominating style and approach?</a:t>
            </a:r>
            <a:r>
              <a:rPr lang="en-US" sz="1200" dirty="0">
                <a:solidFill>
                  <a:srgbClr val="333333"/>
                </a:solidFill>
                <a:latin typeface="Arial Light" pitchFamily="2" charset="0"/>
                <a:cs typeface="Arial"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333333"/>
                </a:solidFill>
                <a:effectLst/>
                <a:latin typeface="Arial Light" pitchFamily="2" charset="0"/>
                <a:ea typeface="+mn-ea"/>
                <a:cs typeface="Arial" pitchFamily="34" charset="0"/>
              </a:rPr>
              <a:t>Does anyone know resonate with one of the approaches described when it comes to resolving issues?  Have they ever stretched into another style? How did they do that? What was the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rgbClr val="333333"/>
              </a:solidFill>
              <a:effectLst/>
              <a:latin typeface="Arial Light"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33333"/>
                </a:solidFill>
                <a:effectLst/>
                <a:latin typeface="Arial Light" pitchFamily="2" charset="0"/>
                <a:ea typeface="+mn-ea"/>
                <a:cs typeface="Arial" pitchFamily="34" charset="0"/>
              </a:rPr>
              <a:t>Move on to introduce their Facet5 data mapped to this framework</a:t>
            </a:r>
          </a:p>
        </p:txBody>
      </p:sp>
      <p:sp>
        <p:nvSpPr>
          <p:cNvPr id="4" name="Slide Number Placeholder 3"/>
          <p:cNvSpPr>
            <a:spLocks noGrp="1"/>
          </p:cNvSpPr>
          <p:nvPr>
            <p:ph type="sldNum" sz="quarter" idx="10"/>
          </p:nvPr>
        </p:nvSpPr>
        <p:spPr/>
        <p:txBody>
          <a:bodyPr/>
          <a:lstStyle/>
          <a:p>
            <a:fld id="{16AD5CA9-6317-4051-98F4-6E8ED363FA7A}" type="slidenum">
              <a:rPr lang="en-GB" smtClean="0"/>
              <a:pPr/>
              <a:t>5</a:t>
            </a:fld>
            <a:endParaRPr lang="en-GB"/>
          </a:p>
        </p:txBody>
      </p:sp>
    </p:spTree>
    <p:extLst>
      <p:ext uri="{BB962C8B-B14F-4D97-AF65-F5344CB8AC3E}">
        <p14:creationId xmlns:p14="http://schemas.microsoft.com/office/powerpoint/2010/main" val="339791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highlight>
                  <a:srgbClr val="FFFF00"/>
                </a:highlight>
              </a:rPr>
              <a:t>Step 5</a:t>
            </a:r>
            <a:r>
              <a:rPr lang="en-GB" dirty="0">
                <a:highlight>
                  <a:srgbClr val="FFFF00"/>
                </a:highlight>
              </a:rPr>
              <a:t>: Walk through the Thomas-Kilmann framework. </a:t>
            </a:r>
            <a:r>
              <a:rPr lang="en-GB" i="1" dirty="0" err="1">
                <a:highlight>
                  <a:srgbClr val="FFFF00"/>
                </a:highlight>
              </a:rPr>
              <a:t>Approx</a:t>
            </a:r>
            <a:r>
              <a:rPr lang="en-GB" i="1" dirty="0">
                <a:highlight>
                  <a:srgbClr val="FFFF00"/>
                </a:highlight>
              </a:rPr>
              <a:t> 20-30 minutes depending on whether you ask them to add more behaviours to each approach.</a:t>
            </a:r>
            <a:endParaRPr lang="en-GB" dirty="0">
              <a:highlight>
                <a:srgbClr val="FFFF00"/>
              </a:highlight>
            </a:endParaRPr>
          </a:p>
          <a:p>
            <a:pPr marL="171450" indent="-171450">
              <a:buFont typeface="Arial" panose="020B0604020202020204" pitchFamily="34" charset="0"/>
              <a:buChar char="•"/>
            </a:pPr>
            <a:endParaRPr lang="en-GB" i="1" dirty="0">
              <a:highlight>
                <a:srgbClr val="FFFF00"/>
              </a:highlight>
            </a:endParaRPr>
          </a:p>
          <a:p>
            <a:pPr marL="0" indent="0">
              <a:buFontTx/>
              <a:buNone/>
            </a:pPr>
            <a:r>
              <a:rPr lang="en-GB" i="1" dirty="0">
                <a:highlight>
                  <a:srgbClr val="FFFF00"/>
                </a:highlight>
              </a:rPr>
              <a:t>This slide builds so that you can walk people through the model and invite comments on why each style is helpful and the risk of not ever adopting and using it</a:t>
            </a:r>
          </a:p>
          <a:p>
            <a:pPr marL="171450" indent="-171450">
              <a:buFont typeface="Arial" panose="020B0604020202020204" pitchFamily="34" charset="0"/>
              <a:buChar char="•"/>
            </a:pPr>
            <a:r>
              <a:rPr lang="en-GB" i="1" dirty="0">
                <a:highlight>
                  <a:srgbClr val="FFFF00"/>
                </a:highlight>
              </a:rPr>
              <a:t>It builds in this order deliberately so you can explore the stretch needed for someone who has a natural competing starting point to stretch into an accommodating approach and vice versa</a:t>
            </a:r>
          </a:p>
          <a:p>
            <a:pPr marL="628650" lvl="1" indent="-171450">
              <a:buFont typeface="Arial" panose="020B0604020202020204" pitchFamily="34" charset="0"/>
              <a:buChar char="•"/>
            </a:pPr>
            <a:r>
              <a:rPr lang="en-GB" i="1" dirty="0">
                <a:highlight>
                  <a:srgbClr val="FFFF00"/>
                </a:highlight>
              </a:rPr>
              <a:t>Competing</a:t>
            </a:r>
          </a:p>
          <a:p>
            <a:pPr marL="628650" lvl="1" indent="-171450">
              <a:buFont typeface="Arial" panose="020B0604020202020204" pitchFamily="34" charset="0"/>
              <a:buChar char="•"/>
            </a:pPr>
            <a:r>
              <a:rPr lang="en-GB" i="1" dirty="0">
                <a:highlight>
                  <a:srgbClr val="FFFF00"/>
                </a:highlight>
              </a:rPr>
              <a:t>Accommodating</a:t>
            </a:r>
          </a:p>
          <a:p>
            <a:pPr marL="171450" lvl="0" indent="-171450">
              <a:buFont typeface="Arial" panose="020B0604020202020204" pitchFamily="34" charset="0"/>
              <a:buChar char="•"/>
            </a:pPr>
            <a:r>
              <a:rPr lang="en-GB" i="1" dirty="0">
                <a:highlight>
                  <a:srgbClr val="FFFF00"/>
                </a:highlight>
              </a:rPr>
              <a:t>Then it builds Collaborating followed by Avoiding for the same reason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dirty="0">
                <a:highlight>
                  <a:srgbClr val="FFFF00"/>
                </a:highlight>
              </a:rPr>
              <a:t>Last build is the Compromising style as the one which may be the most comfortable for anyone to stretch into</a:t>
            </a:r>
          </a:p>
          <a:p>
            <a:pPr marL="171450" lvl="0" indent="-171450">
              <a:buFont typeface="Arial" panose="020B0604020202020204" pitchFamily="34" charset="0"/>
              <a:buChar char="•"/>
            </a:pPr>
            <a:endParaRPr lang="en-GB" dirty="0">
              <a:highlight>
                <a:srgbClr val="FFFF00"/>
              </a:highlight>
            </a:endParaRPr>
          </a:p>
          <a:p>
            <a:pPr lvl="0"/>
            <a:r>
              <a:rPr lang="en-GB" sz="1200" kern="1200" dirty="0">
                <a:solidFill>
                  <a:schemeClr val="tx1"/>
                </a:solidFill>
                <a:effectLst/>
                <a:highlight>
                  <a:srgbClr val="FFFF00"/>
                </a:highlight>
                <a:latin typeface="+mn-lt"/>
                <a:ea typeface="+mn-ea"/>
                <a:cs typeface="+mn-cs"/>
              </a:rPr>
              <a:t>How the slide Builds and how to facilitate (this is written for facilitating virtually)</a:t>
            </a:r>
          </a:p>
          <a:p>
            <a:pPr lvl="0"/>
            <a:endParaRPr lang="en-GB"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Build1:</a:t>
            </a:r>
            <a:r>
              <a:rPr lang="en-US" sz="1200" kern="1200" dirty="0">
                <a:solidFill>
                  <a:schemeClr val="tx1"/>
                </a:solidFill>
                <a:effectLst/>
                <a:highlight>
                  <a:srgbClr val="FFFF00"/>
                </a:highlight>
                <a:latin typeface="+mn-lt"/>
                <a:ea typeface="+mn-ea"/>
                <a:cs typeface="+mn-cs"/>
              </a:rPr>
              <a:t> For those not familiar with this </a:t>
            </a:r>
            <a:r>
              <a:rPr lang="en-GB" sz="1200" kern="1200" dirty="0">
                <a:solidFill>
                  <a:schemeClr val="tx1"/>
                </a:solidFill>
                <a:effectLst/>
                <a:highlight>
                  <a:srgbClr val="FFFF00"/>
                </a:highlight>
                <a:latin typeface="+mn-lt"/>
                <a:ea typeface="+mn-ea"/>
                <a:cs typeface="+mn-cs"/>
              </a:rPr>
              <a:t>framework, it looks at two things</a:t>
            </a:r>
          </a:p>
          <a:p>
            <a:pPr marL="628650" lvl="1"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the level of assertiveness someone may have (on the y axis) where great importance is placed on the outcome</a:t>
            </a:r>
            <a:endParaRPr lang="en-GB" sz="1200" kern="1200" dirty="0">
              <a:solidFill>
                <a:schemeClr val="tx1"/>
              </a:solidFill>
              <a:effectLst/>
              <a:highlight>
                <a:srgbClr val="FFFF00"/>
              </a:highligh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and the level of cooperativeness a person may have (on the x axis) where great importance is placed on relationships</a:t>
            </a:r>
            <a:endParaRPr lang="en-GB" sz="1200" kern="1200" dirty="0">
              <a:solidFill>
                <a:schemeClr val="tx1"/>
              </a:solidFill>
              <a:effectLst/>
              <a:highlight>
                <a:srgbClr val="FFFF00"/>
              </a:highligh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people will attend to both and it is common that someone may primarily focus on one over another</a:t>
            </a:r>
            <a:endParaRPr lang="en-GB" sz="1200" kern="1200" dirty="0">
              <a:solidFill>
                <a:schemeClr val="tx1"/>
              </a:solidFill>
              <a:effectLst/>
              <a:highlight>
                <a:srgbClr val="FFFF00"/>
              </a:highlight>
              <a:latin typeface="+mn-lt"/>
              <a:ea typeface="+mn-ea"/>
              <a:cs typeface="+mn-cs"/>
            </a:endParaRPr>
          </a:p>
          <a:p>
            <a:pPr lvl="0"/>
            <a:r>
              <a:rPr lang="en-US" sz="1200" kern="1200" dirty="0">
                <a:solidFill>
                  <a:schemeClr val="tx1"/>
                </a:solidFill>
                <a:effectLst/>
                <a:highlight>
                  <a:srgbClr val="FFFF00"/>
                </a:highlight>
                <a:latin typeface="+mn-lt"/>
                <a:ea typeface="+mn-ea"/>
                <a:cs typeface="+mn-cs"/>
              </a:rPr>
              <a:t>Someone is plotted onto this framework depending on where their level of Assertiveness and Cooperativeness intersects and predicts their primary approach and style when managing conflict.</a:t>
            </a:r>
            <a:endParaRPr lang="en-GB" sz="1200" kern="1200" dirty="0">
              <a:solidFill>
                <a:schemeClr val="tx1"/>
              </a:solidFill>
              <a:effectLst/>
              <a:highlight>
                <a:srgbClr val="FFFF00"/>
              </a:highlight>
              <a:latin typeface="+mn-lt"/>
              <a:ea typeface="+mn-ea"/>
              <a:cs typeface="+mn-cs"/>
            </a:endParaRPr>
          </a:p>
          <a:p>
            <a:pPr lvl="0"/>
            <a:r>
              <a:rPr lang="en-US" sz="1200" kern="1200" dirty="0">
                <a:solidFill>
                  <a:schemeClr val="tx1"/>
                </a:solidFill>
                <a:effectLst/>
                <a:latin typeface="+mn-lt"/>
                <a:ea typeface="+mn-ea"/>
                <a:cs typeface="+mn-cs"/>
              </a:rPr>
              <a:t>Let’s visit each ‘approach’ in turn briefly- and hold a frame that these are approaches that one can choose to adopt when managing conflict and resolving disputes – ask them to be thinking about what they believe might be their preferred approach, the approach of team members and the overall team</a:t>
            </a:r>
          </a:p>
          <a:p>
            <a:pPr lvl="0"/>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2:</a:t>
            </a:r>
            <a:r>
              <a:rPr lang="en-US" sz="1200" kern="1200" dirty="0">
                <a:solidFill>
                  <a:schemeClr val="tx1"/>
                </a:solidFill>
                <a:effectLst/>
                <a:latin typeface="+mn-lt"/>
                <a:ea typeface="+mn-ea"/>
                <a:cs typeface="+mn-cs"/>
              </a:rPr>
              <a:t> Competing- remember the primary goal is the outcome and to win and people adopting this approach can assert their position without considering different views.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Ask, what might you see is useful about adopting a competing approach? And ask them to put their answer in the chat box.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Benefits  - quick, decisive action </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Last build shows risk if someone never or rarely adopts this approach – RISK: might not take a firm stance even when you see the need for one.</a:t>
            </a:r>
          </a:p>
          <a:p>
            <a:pPr marL="457200" lvl="1" indent="0">
              <a:buFontTx/>
              <a:buNone/>
            </a:pP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3:</a:t>
            </a:r>
            <a:r>
              <a:rPr lang="en-US" sz="1200" kern="1200" dirty="0">
                <a:solidFill>
                  <a:schemeClr val="tx1"/>
                </a:solidFill>
                <a:effectLst/>
                <a:latin typeface="+mn-lt"/>
                <a:ea typeface="+mn-ea"/>
                <a:cs typeface="+mn-cs"/>
              </a:rPr>
              <a:t> Accommodating- the primary style is the relationship, and the goal is to yield and you forego your concerns to satisfy someone else’s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is helpful about adopting this approach?</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Helpful for when you need to build good will, maintain harmony and when you see the issue is more important to someone else.</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know when this style is under used or not adopted the risk is a lack of rapport or good will and potentially might result in low morale.</a:t>
            </a:r>
          </a:p>
          <a:p>
            <a:pPr marL="457200" lvl="1" indent="0">
              <a:buFontTx/>
              <a:buNone/>
            </a:pP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4:</a:t>
            </a:r>
            <a:r>
              <a:rPr lang="en-US" sz="1200" kern="1200" dirty="0">
                <a:solidFill>
                  <a:schemeClr val="tx1"/>
                </a:solidFill>
                <a:effectLst/>
                <a:latin typeface="+mn-lt"/>
                <a:ea typeface="+mn-ea"/>
                <a:cs typeface="+mn-cs"/>
              </a:rPr>
              <a:t> Collaborating- the primary style is to get a win-win so equal importance on the relationship and the outcome </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Chat box:</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is helpful about this approach?</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Helpful when innovating with different perspectives, developing integrated solutions i.e. with maximum buy in.</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risk of not using it is quick fix short term solutions, without including other people’s ideas.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5:</a:t>
            </a:r>
            <a:r>
              <a:rPr lang="en-US" sz="1200" kern="1200" dirty="0">
                <a:solidFill>
                  <a:schemeClr val="tx1"/>
                </a:solidFill>
                <a:effectLst/>
                <a:latin typeface="+mn-lt"/>
                <a:ea typeface="+mn-ea"/>
                <a:cs typeface="+mn-cs"/>
              </a:rPr>
              <a:t> Avoiding- goal is to delay</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US" sz="1200" kern="1200" dirty="0">
                <a:solidFill>
                  <a:schemeClr val="tx1"/>
                </a:solidFill>
                <a:effectLst/>
                <a:latin typeface="+mn-lt"/>
                <a:ea typeface="+mn-ea"/>
                <a:cs typeface="+mn-cs"/>
              </a:rPr>
              <a:t> What is helpful about this?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Helps keeping out of trivia, buying time or reducing tension when emotions are high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Risk of not adopting this approach get drawn into issues of relative unimportance </a:t>
            </a:r>
          </a:p>
          <a:p>
            <a:pPr marL="457200" lvl="1" indent="0">
              <a:buFontTx/>
              <a:buNone/>
            </a:pP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Build 6: </a:t>
            </a:r>
            <a:r>
              <a:rPr lang="en-US" sz="1200" kern="1200" dirty="0">
                <a:solidFill>
                  <a:schemeClr val="tx1"/>
                </a:solidFill>
                <a:effectLst/>
                <a:latin typeface="+mn-lt"/>
                <a:ea typeface="+mn-ea"/>
                <a:cs typeface="+mn-cs"/>
              </a:rPr>
              <a:t>Compromising- goal to find the middle ground</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Chat box</a:t>
            </a:r>
            <a:r>
              <a:rPr lang="en-US" sz="1200" kern="1200" dirty="0">
                <a:solidFill>
                  <a:schemeClr val="tx1"/>
                </a:solidFill>
                <a:effectLst/>
                <a:latin typeface="+mn-lt"/>
                <a:ea typeface="+mn-ea"/>
                <a:cs typeface="+mn-cs"/>
              </a:rPr>
              <a:t>: What is helpful about this approach?</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Helpful for quick and temporary solutions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Risk if not adopted: paint yourself into a corner, have unnecessary confrontations and frequent power struggles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Step 6: making sense of the framework and different approaches using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moment to ask the team what the framework has made them think? Look out for biases or assumptions that some approaches are more helpful than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could use some of the ‘Making it real’ questions such as </a:t>
            </a:r>
            <a:r>
              <a:rPr lang="en-US" sz="1200" kern="1200" dirty="0">
                <a:solidFill>
                  <a:srgbClr val="333333"/>
                </a:solidFill>
                <a:effectLst/>
                <a:latin typeface="Arial Light" pitchFamily="2" charset="0"/>
                <a:ea typeface="+mn-ea"/>
                <a:cs typeface="Arial" pitchFamily="34" charset="0"/>
              </a:rPr>
              <a:t>‘C</a:t>
            </a:r>
            <a:r>
              <a:rPr lang="en-US" sz="1200" dirty="0">
                <a:solidFill>
                  <a:srgbClr val="333333"/>
                </a:solidFill>
                <a:latin typeface="Arial Light" pitchFamily="2" charset="0"/>
                <a:cs typeface="Arial" pitchFamily="34" charset="0"/>
              </a:rPr>
              <a:t>an recall a time when the team were in conflict, disagreed or hit a blocker – what caused the tension, did it get resolved and if so - how? Can they see that some of these approaches were adopted but not others?’ </a:t>
            </a:r>
            <a:r>
              <a:rPr lang="en-US" sz="1200" kern="1200" dirty="0">
                <a:solidFill>
                  <a:srgbClr val="333333"/>
                </a:solidFill>
                <a:effectLst/>
                <a:latin typeface="Arial Light" pitchFamily="2" charset="0"/>
                <a:ea typeface="+mn-ea"/>
                <a:cs typeface="Arial" pitchFamily="34" charset="0"/>
              </a:rPr>
              <a:t>Do they think this team has a collective dominating style and approach?</a:t>
            </a:r>
            <a:r>
              <a:rPr lang="en-US" sz="1200" dirty="0">
                <a:solidFill>
                  <a:srgbClr val="333333"/>
                </a:solidFill>
                <a:latin typeface="Arial Light" pitchFamily="2" charset="0"/>
                <a:cs typeface="Arial"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333333"/>
                </a:solidFill>
                <a:effectLst/>
                <a:latin typeface="Arial Light" pitchFamily="2" charset="0"/>
                <a:ea typeface="+mn-ea"/>
                <a:cs typeface="Arial" pitchFamily="34" charset="0"/>
              </a:rPr>
              <a:t>Does anyone know resonate with one of the approaches described when it comes to resolving issues?  Have they ever stretched into another style? How did they do that? What was the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rgbClr val="333333"/>
              </a:solidFill>
              <a:effectLst/>
              <a:latin typeface="Arial Light"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33333"/>
                </a:solidFill>
                <a:effectLst/>
                <a:latin typeface="Arial Light" pitchFamily="2" charset="0"/>
                <a:ea typeface="+mn-ea"/>
                <a:cs typeface="Arial" pitchFamily="34" charset="0"/>
              </a:rPr>
              <a:t>Move on to introduce their Facet5 data mapped to this framework</a:t>
            </a:r>
          </a:p>
        </p:txBody>
      </p:sp>
      <p:sp>
        <p:nvSpPr>
          <p:cNvPr id="4" name="Slide Number Placeholder 3"/>
          <p:cNvSpPr>
            <a:spLocks noGrp="1"/>
          </p:cNvSpPr>
          <p:nvPr>
            <p:ph type="sldNum" sz="quarter" idx="10"/>
          </p:nvPr>
        </p:nvSpPr>
        <p:spPr/>
        <p:txBody>
          <a:bodyPr/>
          <a:lstStyle/>
          <a:p>
            <a:fld id="{16AD5CA9-6317-4051-98F4-6E8ED363FA7A}" type="slidenum">
              <a:rPr lang="en-GB" smtClean="0"/>
              <a:pPr/>
              <a:t>6</a:t>
            </a:fld>
            <a:endParaRPr lang="en-GB"/>
          </a:p>
        </p:txBody>
      </p:sp>
    </p:spTree>
    <p:extLst>
      <p:ext uri="{BB962C8B-B14F-4D97-AF65-F5344CB8AC3E}">
        <p14:creationId xmlns:p14="http://schemas.microsoft.com/office/powerpoint/2010/main" val="3916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C09FB3B7-5CD2-A940-9189-5E64D0146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7195108E-AEAF-F54E-9A50-3F478782855F}" type="slidenum">
              <a:rPr kumimoji="0" lang="en-US" altLang="pl-PL" sz="1200"/>
              <a:pPr/>
              <a:t>12</a:t>
            </a:fld>
            <a:endParaRPr kumimoji="0" lang="en-US" altLang="pl-PL" sz="1200"/>
          </a:p>
        </p:txBody>
      </p:sp>
      <p:sp>
        <p:nvSpPr>
          <p:cNvPr id="87042" name="Rectangle 2">
            <a:extLst>
              <a:ext uri="{FF2B5EF4-FFF2-40B4-BE49-F238E27FC236}">
                <a16:creationId xmlns:a16="http://schemas.microsoft.com/office/drawing/2014/main" id="{7F22272F-ADA8-8E4C-8452-D6AD85716E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a:extLst>
              <a:ext uri="{FF2B5EF4-FFF2-40B4-BE49-F238E27FC236}">
                <a16:creationId xmlns:a16="http://schemas.microsoft.com/office/drawing/2014/main" id="{AB331166-6DD9-CD47-8ED2-96F48814C4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en-US" altLang="pl-PL"/>
          </a:p>
        </p:txBody>
      </p:sp>
    </p:spTree>
    <p:extLst>
      <p:ext uri="{BB962C8B-B14F-4D97-AF65-F5344CB8AC3E}">
        <p14:creationId xmlns:p14="http://schemas.microsoft.com/office/powerpoint/2010/main" val="258253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Step 7: Overlaying their Facet5 Data. </a:t>
            </a:r>
            <a:r>
              <a:rPr lang="en-GB" b="0" i="1" dirty="0" err="1"/>
              <a:t>Approx</a:t>
            </a:r>
            <a:r>
              <a:rPr lang="en-GB" b="0" i="1" dirty="0"/>
              <a:t> 20 mins</a:t>
            </a:r>
            <a:endParaRPr lang="en-GB" b="0" dirty="0"/>
          </a:p>
          <a:p>
            <a:pPr marL="171450" indent="-171450">
              <a:buFont typeface="Arial" panose="020B0604020202020204" pitchFamily="34" charset="0"/>
              <a:buChar char="•"/>
            </a:pPr>
            <a:r>
              <a:rPr lang="en-GB" b="0" dirty="0"/>
              <a:t>Talk through this slide explaining that </a:t>
            </a:r>
            <a:r>
              <a:rPr lang="en-GB" dirty="0"/>
              <a:t>Thomas-Kilmann looks at a person’s level of Assertiveness (which maps to Facet5’s Will) and Cooperativeness (which maps to Facet5’s Affection) – it is where someone's scores on these 2 factors intersect that plots them onto the Kilmann framework</a:t>
            </a:r>
          </a:p>
          <a:p>
            <a:pPr marL="171450" indent="-171450">
              <a:buFont typeface="Arial" panose="020B0604020202020204" pitchFamily="34" charset="0"/>
              <a:buChar char="•"/>
            </a:pPr>
            <a:r>
              <a:rPr lang="en-GB" dirty="0"/>
              <a:t>Remember that if someone is close to the outside corner of the Competing, Avoiding, Collaborating and Accommodating boxes it would suggest that style is particularly dominant, likewise if someone is in the centre of Compromising but as you can see from this sample team people can also be on the cusp of two approaches or in Compromising and very close to another approach too (Competing in this case)</a:t>
            </a:r>
          </a:p>
          <a:p>
            <a:pPr marL="171450" indent="-171450">
              <a:buFont typeface="Arial" panose="020B0604020202020204" pitchFamily="34" charset="0"/>
              <a:buChar char="•"/>
            </a:pPr>
            <a:r>
              <a:rPr lang="en-GB" dirty="0"/>
              <a:t>So, where someone is positioned tells us something too.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Reveal the team’s distribution and invite comment and feedback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do they notice? any surprises? </a:t>
            </a:r>
          </a:p>
          <a:p>
            <a:pPr marL="628650" lvl="1" indent="-171450">
              <a:buFont typeface="Arial" panose="020B0604020202020204" pitchFamily="34" charset="0"/>
              <a:buChar char="•"/>
            </a:pPr>
            <a:r>
              <a:rPr lang="en-GB" dirty="0"/>
              <a:t> What’s helpful about this collective picture? </a:t>
            </a:r>
          </a:p>
          <a:p>
            <a:pPr marL="628650" lvl="1" indent="-171450">
              <a:buFont typeface="Arial" panose="020B0604020202020204" pitchFamily="34" charset="0"/>
              <a:buChar char="•"/>
            </a:pPr>
            <a:r>
              <a:rPr lang="en-GB" dirty="0"/>
              <a:t>Are there any gaps? </a:t>
            </a:r>
          </a:p>
          <a:p>
            <a:pPr marL="628650" lvl="1" indent="-171450">
              <a:buFont typeface="Arial" panose="020B0604020202020204" pitchFamily="34" charset="0"/>
              <a:buChar char="•"/>
            </a:pPr>
            <a:r>
              <a:rPr lang="en-GB" dirty="0"/>
              <a:t>Does this collective picture show up in practice? How so? – remember this doesn’t have to be serious/difficult  conflict it can simply be a meeting where there a different opinions.</a:t>
            </a:r>
          </a:p>
          <a:p>
            <a:pPr marL="628650" lvl="1" indent="-171450">
              <a:buFont typeface="Arial" panose="020B0604020202020204" pitchFamily="34" charset="0"/>
              <a:buChar char="•"/>
            </a:pPr>
            <a:r>
              <a:rPr lang="en-GB" dirty="0"/>
              <a:t>What do they take from this? Do they need to make any conscious shift in their approach?</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i="1" dirty="0"/>
              <a:t>If you are giving out reports at this point remember to highlight that on page 6 text in the yellow box is related to their position on the framework – you could always invite people to share or read for own reflection  </a:t>
            </a:r>
          </a:p>
          <a:p>
            <a:endParaRPr lang="en-GB" dirty="0"/>
          </a:p>
          <a:p>
            <a:endParaRPr lang="en-GB" dirty="0"/>
          </a:p>
          <a:p>
            <a:r>
              <a:rPr lang="en-GB" dirty="0"/>
              <a:t>Just because a team may have many people with the same orientation and starting point doesn’t mean they’ll all do it in a similar way, to help them think about this introduce them to Facet5’s view of their Tactics on page 7 in their TeamScape report</a:t>
            </a:r>
          </a:p>
        </p:txBody>
      </p:sp>
      <p:sp>
        <p:nvSpPr>
          <p:cNvPr id="4" name="Slide Number Placeholder 3"/>
          <p:cNvSpPr>
            <a:spLocks noGrp="1"/>
          </p:cNvSpPr>
          <p:nvPr>
            <p:ph type="sldNum" sz="quarter" idx="10"/>
          </p:nvPr>
        </p:nvSpPr>
        <p:spPr/>
        <p:txBody>
          <a:bodyPr/>
          <a:lstStyle/>
          <a:p>
            <a:fld id="{16AD5CA9-6317-4051-98F4-6E8ED363FA7A}" type="slidenum">
              <a:rPr lang="en-GB" smtClean="0"/>
              <a:pPr/>
              <a:t>13</a:t>
            </a:fld>
            <a:endParaRPr lang="en-GB"/>
          </a:p>
        </p:txBody>
      </p:sp>
    </p:spTree>
    <p:extLst>
      <p:ext uri="{BB962C8B-B14F-4D97-AF65-F5344CB8AC3E}">
        <p14:creationId xmlns:p14="http://schemas.microsoft.com/office/powerpoint/2010/main" val="239459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Step 9: Helping us understand how we feel when something needs resolving. </a:t>
            </a:r>
            <a:r>
              <a:rPr lang="en-GB" b="0" i="1" dirty="0" err="1"/>
              <a:t>Approx</a:t>
            </a:r>
            <a:r>
              <a:rPr lang="en-GB" b="0" i="1" dirty="0"/>
              <a:t> 15 - 20 mins</a:t>
            </a:r>
            <a:endParaRPr lang="en-GB" b="1" dirty="0"/>
          </a:p>
          <a:p>
            <a:pPr marL="171450" indent="-171450">
              <a:buFont typeface="Arial" panose="020B0604020202020204" pitchFamily="34" charset="0"/>
              <a:buChar char="•"/>
            </a:pPr>
            <a:r>
              <a:rPr lang="en-GB" dirty="0"/>
              <a:t>Explain that we are using the lens of Emotionality and calling it Proportionality in this instance to help the team explore the level of reactivity and feeling experienced by people when there is a dispute or issues that need resolving. Essentially we are trying to understand whether someone may have a tendency to over or under react to issues and how it impacts them personally.</a:t>
            </a:r>
          </a:p>
          <a:p>
            <a:pPr marL="171450" indent="-171450">
              <a:buFont typeface="Arial" panose="020B0604020202020204" pitchFamily="34" charset="0"/>
              <a:buChar char="•"/>
            </a:pPr>
            <a:r>
              <a:rPr lang="en-GB" dirty="0"/>
              <a:t>There are benefits and risks to both ends of the scale as you can see here (quick walk through of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you could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Plot the team onto this slide and reveal their distribution for comment and feedback – helping them to really build a specific picture of how they resolve issues and manage conflict.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Face-to-face you could get them up on their feed to do a physical Line Dance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can be helpful at this stage to re-visit their whiteboard of words and notice whether you can see the degree of feeling in those words based on where they fall on this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Remember commentary in yellow box is specific to the individual’s tactics and again could be worth sharing and/or reflecting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Again, make the point that two people may have the same ‘go to’ style (Competing, Collaborating, Avoiding, Accommodating, Compromising) but how they feel when resolving issues could be very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a:t>If there is enough difference in the team it can be helpful to buddy people up to learn from one another or just try and understand each other’s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Ask some So What questions to help the team explore whether their collective Proportionality scores are helpful? Causing more tension and misunderstanding? And ask them to come up with ideas and/or commitments to build awareness of how people feel.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6AD5CA9-6317-4051-98F4-6E8ED363FA7A}" type="slidenum">
              <a:rPr lang="en-GB" smtClean="0"/>
              <a:pPr/>
              <a:t>16</a:t>
            </a:fld>
            <a:endParaRPr lang="en-GB"/>
          </a:p>
        </p:txBody>
      </p:sp>
    </p:spTree>
    <p:extLst>
      <p:ext uri="{BB962C8B-B14F-4D97-AF65-F5344CB8AC3E}">
        <p14:creationId xmlns:p14="http://schemas.microsoft.com/office/powerpoint/2010/main" val="259292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43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04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09600" y="274638"/>
            <a:ext cx="10972800" cy="1143000"/>
          </a:xfrm>
        </p:spPr>
        <p:txBody>
          <a:bodyPr/>
          <a:lstStyle/>
          <a:p>
            <a:r>
              <a:rPr lang="pl-PL"/>
              <a:t>Kliknij, aby edytować styl</a:t>
            </a:r>
          </a:p>
        </p:txBody>
      </p:sp>
      <p:sp>
        <p:nvSpPr>
          <p:cNvPr id="3" name="Symbol zastępczy tabeli 2"/>
          <p:cNvSpPr>
            <a:spLocks noGrp="1"/>
          </p:cNvSpPr>
          <p:nvPr>
            <p:ph type="tbl" idx="1"/>
          </p:nvPr>
        </p:nvSpPr>
        <p:spPr>
          <a:xfrm>
            <a:off x="609600" y="1600201"/>
            <a:ext cx="10972800" cy="4525963"/>
          </a:xfrm>
        </p:spPr>
        <p:txBody>
          <a:bodyPr/>
          <a:lstStyle/>
          <a:p>
            <a:pPr lvl="0"/>
            <a:endParaRPr lang="pl-PL" noProof="0"/>
          </a:p>
        </p:txBody>
      </p:sp>
      <p:sp>
        <p:nvSpPr>
          <p:cNvPr id="4" name="Symbol zastępczy daty 3">
            <a:extLst>
              <a:ext uri="{FF2B5EF4-FFF2-40B4-BE49-F238E27FC236}">
                <a16:creationId xmlns:a16="http://schemas.microsoft.com/office/drawing/2014/main" id="{A6905D37-99C8-9642-9991-857D5173043D}"/>
              </a:ext>
            </a:extLst>
          </p:cNvPr>
          <p:cNvSpPr>
            <a:spLocks noGrp="1"/>
          </p:cNvSpPr>
          <p:nvPr>
            <p:ph type="dt" sz="half" idx="10"/>
          </p:nvPr>
        </p:nvSpPr>
        <p:spPr/>
        <p:txBody>
          <a:bodyPr/>
          <a:lstStyle>
            <a:lvl1pPr>
              <a:defRPr/>
            </a:lvl1pPr>
          </a:lstStyle>
          <a:p>
            <a:pPr>
              <a:defRPr/>
            </a:pPr>
            <a:endParaRPr lang="en-AU"/>
          </a:p>
        </p:txBody>
      </p:sp>
      <p:sp>
        <p:nvSpPr>
          <p:cNvPr id="5" name="Symbol zastępczy stopki 4">
            <a:extLst>
              <a:ext uri="{FF2B5EF4-FFF2-40B4-BE49-F238E27FC236}">
                <a16:creationId xmlns:a16="http://schemas.microsoft.com/office/drawing/2014/main" id="{E38D1F35-F015-EF47-8CE5-C70BC3AE53CC}"/>
              </a:ext>
            </a:extLst>
          </p:cNvPr>
          <p:cNvSpPr>
            <a:spLocks noGrp="1"/>
          </p:cNvSpPr>
          <p:nvPr>
            <p:ph type="ftr" sz="quarter" idx="11"/>
          </p:nvPr>
        </p:nvSpPr>
        <p:spPr/>
        <p:txBody>
          <a:bodyPr/>
          <a:lstStyle>
            <a:lvl1pPr>
              <a:defRPr/>
            </a:lvl1pPr>
          </a:lstStyle>
          <a:p>
            <a:pPr>
              <a:defRPr/>
            </a:pPr>
            <a:endParaRPr lang="en-AU"/>
          </a:p>
        </p:txBody>
      </p:sp>
      <p:sp>
        <p:nvSpPr>
          <p:cNvPr id="6" name="Symbol zastępczy numeru slajdu 5">
            <a:extLst>
              <a:ext uri="{FF2B5EF4-FFF2-40B4-BE49-F238E27FC236}">
                <a16:creationId xmlns:a16="http://schemas.microsoft.com/office/drawing/2014/main" id="{371B7AEC-D4BE-8343-8B38-4169DC8BF0E7}"/>
              </a:ext>
            </a:extLst>
          </p:cNvPr>
          <p:cNvSpPr>
            <a:spLocks noGrp="1"/>
          </p:cNvSpPr>
          <p:nvPr>
            <p:ph type="sldNum" sz="quarter" idx="12"/>
          </p:nvPr>
        </p:nvSpPr>
        <p:spPr/>
        <p:txBody>
          <a:bodyPr/>
          <a:lstStyle>
            <a:lvl1pPr>
              <a:defRPr/>
            </a:lvl1pPr>
          </a:lstStyle>
          <a:p>
            <a:fld id="{1EFC955F-6065-E245-B05F-B149B81FCD3C}" type="slidenum">
              <a:rPr lang="en-AU" altLang="pl-PL"/>
              <a:pPr/>
              <a:t>‹#›</a:t>
            </a:fld>
            <a:endParaRPr lang="en-AU" altLang="pl-PL"/>
          </a:p>
        </p:txBody>
      </p:sp>
    </p:spTree>
    <p:extLst>
      <p:ext uri="{BB962C8B-B14F-4D97-AF65-F5344CB8AC3E}">
        <p14:creationId xmlns:p14="http://schemas.microsoft.com/office/powerpoint/2010/main" val="304821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4">
            <a:extLst>
              <a:ext uri="{FF2B5EF4-FFF2-40B4-BE49-F238E27FC236}">
                <a16:creationId xmlns:a16="http://schemas.microsoft.com/office/drawing/2014/main" id="{20887330-1704-CA4F-9862-070A2E6AD3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D4A843-C1E2-1945-BB19-D71A2558F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40D54E-C6C8-BF43-A7B5-2085C0A21B95}"/>
              </a:ext>
            </a:extLst>
          </p:cNvPr>
          <p:cNvSpPr>
            <a:spLocks noGrp="1" noChangeArrowheads="1"/>
          </p:cNvSpPr>
          <p:nvPr>
            <p:ph type="sldNum" sz="quarter" idx="12"/>
          </p:nvPr>
        </p:nvSpPr>
        <p:spPr>
          <a:ln/>
        </p:spPr>
        <p:txBody>
          <a:bodyPr/>
          <a:lstStyle>
            <a:lvl1pPr>
              <a:defRPr/>
            </a:lvl1pPr>
          </a:lstStyle>
          <a:p>
            <a:fld id="{9510575C-5903-5246-A0A6-0E86A281F7DC}" type="slidenum">
              <a:rPr lang="en-AU" altLang="pl-PL"/>
              <a:pPr/>
              <a:t>‹#›</a:t>
            </a:fld>
            <a:endParaRPr lang="en-AU" altLang="pl-PL"/>
          </a:p>
        </p:txBody>
      </p:sp>
    </p:spTree>
    <p:extLst>
      <p:ext uri="{BB962C8B-B14F-4D97-AF65-F5344CB8AC3E}">
        <p14:creationId xmlns:p14="http://schemas.microsoft.com/office/powerpoint/2010/main" val="39202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B4595032-1ACF-9646-85C8-A61D528BB2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ADE462-D6EE-B248-AB37-FCB3EF8D57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AAE16B-A6F6-4145-B282-7BFB3FCBB8C3}"/>
              </a:ext>
            </a:extLst>
          </p:cNvPr>
          <p:cNvSpPr>
            <a:spLocks noGrp="1" noChangeArrowheads="1"/>
          </p:cNvSpPr>
          <p:nvPr>
            <p:ph type="sldNum" sz="quarter" idx="12"/>
          </p:nvPr>
        </p:nvSpPr>
        <p:spPr>
          <a:ln/>
        </p:spPr>
        <p:txBody>
          <a:bodyPr/>
          <a:lstStyle>
            <a:lvl1pPr>
              <a:defRPr/>
            </a:lvl1pPr>
          </a:lstStyle>
          <a:p>
            <a:fld id="{0822E4C1-A65A-CB4F-A5EC-8C861A58C9EE}" type="slidenum">
              <a:rPr lang="en-AU" altLang="pl-PL"/>
              <a:pPr/>
              <a:t>‹#›</a:t>
            </a:fld>
            <a:endParaRPr lang="en-AU" altLang="pl-PL"/>
          </a:p>
        </p:txBody>
      </p:sp>
    </p:spTree>
    <p:extLst>
      <p:ext uri="{BB962C8B-B14F-4D97-AF65-F5344CB8AC3E}">
        <p14:creationId xmlns:p14="http://schemas.microsoft.com/office/powerpoint/2010/main" val="96483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29358CF4-87F2-1C42-AED0-12267EFA5A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4C4B0A-DEF8-FD42-9012-51BDA3E9F7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C6306D-711E-4A40-B126-A2B3D5ECF95C}"/>
              </a:ext>
            </a:extLst>
          </p:cNvPr>
          <p:cNvSpPr>
            <a:spLocks noGrp="1" noChangeArrowheads="1"/>
          </p:cNvSpPr>
          <p:nvPr>
            <p:ph type="sldNum" sz="quarter" idx="12"/>
          </p:nvPr>
        </p:nvSpPr>
        <p:spPr>
          <a:ln/>
        </p:spPr>
        <p:txBody>
          <a:bodyPr/>
          <a:lstStyle>
            <a:lvl1pPr>
              <a:defRPr/>
            </a:lvl1pPr>
          </a:lstStyle>
          <a:p>
            <a:fld id="{A5EA415C-7DE9-394C-89A7-06111AD747E6}" type="slidenum">
              <a:rPr lang="en-AU" altLang="pl-PL"/>
              <a:pPr/>
              <a:t>‹#›</a:t>
            </a:fld>
            <a:endParaRPr lang="en-AU" altLang="pl-PL"/>
          </a:p>
        </p:txBody>
      </p:sp>
    </p:spTree>
    <p:extLst>
      <p:ext uri="{BB962C8B-B14F-4D97-AF65-F5344CB8AC3E}">
        <p14:creationId xmlns:p14="http://schemas.microsoft.com/office/powerpoint/2010/main" val="393764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517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B36DBE-828F-9443-8F85-FDB4C9F4B3B9}"/>
              </a:ext>
            </a:extLst>
          </p:cNvPr>
          <p:cNvSpPr>
            <a:spLocks noGrp="1"/>
          </p:cNvSpPr>
          <p:nvPr>
            <p:ph type="sldNum" sz="quarter" idx="4"/>
          </p:nvPr>
        </p:nvSpPr>
        <p:spPr>
          <a:xfrm>
            <a:off x="11298532" y="6160219"/>
            <a:ext cx="630116" cy="365125"/>
          </a:xfrm>
        </p:spPr>
        <p:txBody>
          <a:bodyPr/>
          <a:lstStyle>
            <a:lvl1pPr>
              <a:defRPr sz="1600" b="1" i="0">
                <a:solidFill>
                  <a:srgbClr val="2D2F92"/>
                </a:solidFill>
                <a:latin typeface="Arial Black" panose="020B0604020202020204" pitchFamily="34" charset="0"/>
                <a:cs typeface="Arial Black" panose="020B0604020202020204" pitchFamily="34" charset="0"/>
              </a:defRPr>
            </a:lvl1pPr>
          </a:lstStyle>
          <a:p>
            <a:pPr defTabSz="685783"/>
            <a:fld id="{3B10DDE0-E13D-43E7-8C1F-A07C819BDD7B}" type="slidenum">
              <a:rPr lang="en-GB" smtClean="0"/>
              <a:pPr defTabSz="685783"/>
              <a:t>‹#›</a:t>
            </a:fld>
            <a:endParaRPr lang="en-GB" dirty="0"/>
          </a:p>
        </p:txBody>
      </p:sp>
    </p:spTree>
    <p:extLst>
      <p:ext uri="{BB962C8B-B14F-4D97-AF65-F5344CB8AC3E}">
        <p14:creationId xmlns:p14="http://schemas.microsoft.com/office/powerpoint/2010/main" val="577027400"/>
      </p:ext>
    </p:extLst>
  </p:cSld>
  <p:clrMap bg1="lt1" tx1="dk1" bg2="lt2" tx2="dk2" accent1="accent1" accent2="accent2" accent3="accent3" accent4="accent4" accent5="accent5" accent6="accent6" hlink="hlink" folHlink="folHlink"/>
  <p:sldLayoutIdLst>
    <p:sldLayoutId id="2147483697" r:id="rId1"/>
    <p:sldLayoutId id="2147483703" r:id="rId2"/>
    <p:sldLayoutId id="2147483706" r:id="rId3"/>
    <p:sldLayoutId id="2147483707" r:id="rId4"/>
    <p:sldLayoutId id="2147483708" r:id="rId5"/>
    <p:sldLayoutId id="2147483709" r:id="rId6"/>
  </p:sldLayoutIdLst>
  <p:hf hdr="0" ftr="0" dt="0"/>
  <p:txStyles>
    <p:titleStyle>
      <a:lvl1pPr algn="l" defTabSz="914400" rtl="0" eaLnBrk="1" latinLnBrk="0" hangingPunct="1">
        <a:spcBef>
          <a:spcPct val="0"/>
        </a:spcBef>
        <a:buNone/>
        <a:defRPr sz="4400" b="0" i="0" kern="1200">
          <a:solidFill>
            <a:schemeClr val="tx1"/>
          </a:solidFill>
          <a:latin typeface="M B Arial Black"/>
          <a:ea typeface="+mj-ea"/>
          <a:cs typeface="M B Arial Black"/>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471915"/>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4606190-D0D4-6548-AD4A-E192990DA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6300" y="476672"/>
            <a:ext cx="2560288" cy="648072"/>
          </a:xfrm>
          <a:prstGeom prst="rect">
            <a:avLst/>
          </a:prstGeom>
        </p:spPr>
      </p:pic>
      <p:pic>
        <p:nvPicPr>
          <p:cNvPr id="6" name="Picture 5" descr="Chart, bubble chart&#10;&#10;Description automatically generated">
            <a:extLst>
              <a:ext uri="{FF2B5EF4-FFF2-40B4-BE49-F238E27FC236}">
                <a16:creationId xmlns:a16="http://schemas.microsoft.com/office/drawing/2014/main" id="{452156C0-67C2-3D41-8F33-0406C5D56060}"/>
              </a:ext>
            </a:extLst>
          </p:cNvPr>
          <p:cNvPicPr>
            <a:picLocks noChangeAspect="1"/>
          </p:cNvPicPr>
          <p:nvPr/>
        </p:nvPicPr>
        <p:blipFill rotWithShape="1">
          <a:blip r:embed="rId4">
            <a:extLst>
              <a:ext uri="{28A0092B-C50C-407E-A947-70E740481C1C}">
                <a14:useLocalDpi xmlns:a14="http://schemas.microsoft.com/office/drawing/2010/main" val="0"/>
              </a:ext>
            </a:extLst>
          </a:blip>
          <a:srcRect b="28889"/>
          <a:stretch/>
        </p:blipFill>
        <p:spPr>
          <a:xfrm>
            <a:off x="18268" y="4642835"/>
            <a:ext cx="12173732" cy="2215165"/>
          </a:xfrm>
          <a:prstGeom prst="rect">
            <a:avLst/>
          </a:prstGeom>
        </p:spPr>
      </p:pic>
      <p:sp>
        <p:nvSpPr>
          <p:cNvPr id="9" name="TextBox 8">
            <a:extLst>
              <a:ext uri="{FF2B5EF4-FFF2-40B4-BE49-F238E27FC236}">
                <a16:creationId xmlns:a16="http://schemas.microsoft.com/office/drawing/2014/main" id="{A042E525-701A-B24C-B433-EB8B5C969CC9}"/>
              </a:ext>
            </a:extLst>
          </p:cNvPr>
          <p:cNvSpPr txBox="1"/>
          <p:nvPr/>
        </p:nvSpPr>
        <p:spPr>
          <a:xfrm>
            <a:off x="623392" y="1839995"/>
            <a:ext cx="7962049" cy="1569660"/>
          </a:xfrm>
          <a:prstGeom prst="rect">
            <a:avLst/>
          </a:prstGeom>
          <a:noFill/>
        </p:spPr>
        <p:txBody>
          <a:bodyPr wrap="square" rtlCol="0">
            <a:spAutoFit/>
          </a:bodyPr>
          <a:lstStyle/>
          <a:p>
            <a:r>
              <a:rPr lang="en-GB" sz="4800" dirty="0" err="1">
                <a:solidFill>
                  <a:srgbClr val="B7344A"/>
                </a:solidFill>
                <a:latin typeface="Arial Light" pitchFamily="2" charset="0"/>
                <a:cs typeface="Arial Black" panose="020B0604020202020204" pitchFamily="34" charset="0"/>
              </a:rPr>
              <a:t>Osiąganie</a:t>
            </a:r>
            <a:r>
              <a:rPr lang="en-GB" sz="4800" dirty="0">
                <a:solidFill>
                  <a:srgbClr val="B7344A"/>
                </a:solidFill>
                <a:latin typeface="Arial Light" pitchFamily="2" charset="0"/>
                <a:cs typeface="Arial Black" panose="020B0604020202020204" pitchFamily="34" charset="0"/>
              </a:rPr>
              <a:t> </a:t>
            </a:r>
            <a:r>
              <a:rPr lang="en-GB" sz="4800" dirty="0" err="1">
                <a:solidFill>
                  <a:srgbClr val="B7344A"/>
                </a:solidFill>
                <a:latin typeface="Arial Light" pitchFamily="2" charset="0"/>
                <a:cs typeface="Arial Black" panose="020B0604020202020204" pitchFamily="34" charset="0"/>
              </a:rPr>
              <a:t>porozumienia</a:t>
            </a:r>
            <a:r>
              <a:rPr lang="en-GB" sz="4800" dirty="0">
                <a:solidFill>
                  <a:srgbClr val="B7344A"/>
                </a:solidFill>
                <a:latin typeface="Arial Light" pitchFamily="2" charset="0"/>
                <a:cs typeface="Arial Black" panose="020B0604020202020204" pitchFamily="34" charset="0"/>
              </a:rPr>
              <a:t>  - </a:t>
            </a:r>
            <a:r>
              <a:rPr lang="en-GB" sz="4800" dirty="0" err="1">
                <a:solidFill>
                  <a:srgbClr val="B7344A"/>
                </a:solidFill>
                <a:latin typeface="Arial Light" pitchFamily="2" charset="0"/>
                <a:cs typeface="Arial Black" panose="020B0604020202020204" pitchFamily="34" charset="0"/>
              </a:rPr>
              <a:t>rozwiązywanie</a:t>
            </a:r>
            <a:r>
              <a:rPr lang="en-GB" sz="4800" dirty="0">
                <a:solidFill>
                  <a:srgbClr val="B7344A"/>
                </a:solidFill>
                <a:latin typeface="Arial Light" pitchFamily="2" charset="0"/>
                <a:cs typeface="Arial Black" panose="020B0604020202020204" pitchFamily="34" charset="0"/>
              </a:rPr>
              <a:t> </a:t>
            </a:r>
            <a:r>
              <a:rPr lang="en-GB" sz="4800" dirty="0" err="1">
                <a:solidFill>
                  <a:srgbClr val="B7344A"/>
                </a:solidFill>
                <a:latin typeface="Arial Light" pitchFamily="2" charset="0"/>
                <a:cs typeface="Arial Black" panose="020B0604020202020204" pitchFamily="34" charset="0"/>
              </a:rPr>
              <a:t>sporów</a:t>
            </a:r>
            <a:endParaRPr lang="en-GB" sz="4800" dirty="0">
              <a:solidFill>
                <a:srgbClr val="B7344A"/>
              </a:solidFill>
              <a:latin typeface="Arial Light" pitchFamily="2" charset="0"/>
              <a:cs typeface="Arial Black" panose="020B0604020202020204" pitchFamily="34" charset="0"/>
            </a:endParaRPr>
          </a:p>
        </p:txBody>
      </p:sp>
      <p:sp>
        <p:nvSpPr>
          <p:cNvPr id="11" name="TextBox 10">
            <a:extLst>
              <a:ext uri="{FF2B5EF4-FFF2-40B4-BE49-F238E27FC236}">
                <a16:creationId xmlns:a16="http://schemas.microsoft.com/office/drawing/2014/main" id="{E7EE0577-3DF1-8140-A1F4-96C628C31309}"/>
              </a:ext>
            </a:extLst>
          </p:cNvPr>
          <p:cNvSpPr txBox="1"/>
          <p:nvPr/>
        </p:nvSpPr>
        <p:spPr>
          <a:xfrm>
            <a:off x="623392" y="3849500"/>
            <a:ext cx="4365298" cy="369332"/>
          </a:xfrm>
          <a:prstGeom prst="rect">
            <a:avLst/>
          </a:prstGeom>
          <a:noFill/>
        </p:spPr>
        <p:txBody>
          <a:bodyPr wrap="none" rtlCol="0">
            <a:spAutoFit/>
          </a:bodyPr>
          <a:lstStyle/>
          <a:p>
            <a:r>
              <a:rPr lang="en-US" dirty="0">
                <a:solidFill>
                  <a:schemeClr val="tx1">
                    <a:lumMod val="50000"/>
                    <a:lumOff val="50000"/>
                  </a:schemeClr>
                </a:solidFill>
                <a:latin typeface="Arial Light" pitchFamily="2" charset="0"/>
              </a:rPr>
              <a:t>Facet5 and the Thomas-Kilmann Model </a:t>
            </a:r>
          </a:p>
        </p:txBody>
      </p:sp>
    </p:spTree>
    <p:extLst>
      <p:ext uri="{BB962C8B-B14F-4D97-AF65-F5344CB8AC3E}">
        <p14:creationId xmlns:p14="http://schemas.microsoft.com/office/powerpoint/2010/main" val="4282515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DE4E87FE-C3C2-BD48-B1B9-F3CA1419C35D}"/>
              </a:ext>
            </a:extLst>
          </p:cNvPr>
          <p:cNvSpPr>
            <a:spLocks noGrp="1" noChangeArrowheads="1"/>
          </p:cNvSpPr>
          <p:nvPr>
            <p:ph type="title"/>
          </p:nvPr>
        </p:nvSpPr>
        <p:spPr>
          <a:xfrm>
            <a:off x="1992313" y="-242888"/>
            <a:ext cx="8229600" cy="1143001"/>
          </a:xfrm>
        </p:spPr>
        <p:txBody>
          <a:bodyPr/>
          <a:lstStyle/>
          <a:p>
            <a:r>
              <a:rPr lang="en-GB" altLang="zh-CN" sz="2800" b="1">
                <a:solidFill>
                  <a:srgbClr val="000099"/>
                </a:solidFill>
                <a:latin typeface="Verdana" panose="020B0604030504040204" pitchFamily="34" charset="0"/>
                <a:ea typeface="SimSun" panose="02010600030101010101" pitchFamily="2" charset="-122"/>
              </a:rPr>
              <a:t>TeamScape – Orienta</a:t>
            </a:r>
            <a:r>
              <a:rPr lang="pl-PL" altLang="zh-CN" sz="2800" b="1">
                <a:solidFill>
                  <a:srgbClr val="000099"/>
                </a:solidFill>
              </a:rPr>
              <a:t>cja</a:t>
            </a:r>
            <a:endParaRPr lang="pl-PL" altLang="pl-PL" sz="2800" b="1">
              <a:solidFill>
                <a:srgbClr val="000099"/>
              </a:solidFill>
            </a:endParaRPr>
          </a:p>
        </p:txBody>
      </p:sp>
      <p:graphicFrame>
        <p:nvGraphicFramePr>
          <p:cNvPr id="373780" name="Group 20">
            <a:extLst>
              <a:ext uri="{FF2B5EF4-FFF2-40B4-BE49-F238E27FC236}">
                <a16:creationId xmlns:a16="http://schemas.microsoft.com/office/drawing/2014/main" id="{1383B06B-62A9-1844-B3BC-A339C5933C2F}"/>
              </a:ext>
            </a:extLst>
          </p:cNvPr>
          <p:cNvGraphicFramePr>
            <a:graphicFrameLocks noGrp="1"/>
          </p:cNvGraphicFramePr>
          <p:nvPr>
            <p:ph idx="1"/>
          </p:nvPr>
        </p:nvGraphicFramePr>
        <p:xfrm>
          <a:off x="1919288" y="1717676"/>
          <a:ext cx="8075612" cy="5131659"/>
        </p:xfrm>
        <a:graphic>
          <a:graphicData uri="http://schemas.openxmlformats.org/drawingml/2006/table">
            <a:tbl>
              <a:tblPr/>
              <a:tblGrid>
                <a:gridCol w="8075612">
                  <a:extLst>
                    <a:ext uri="{9D8B030D-6E8A-4147-A177-3AD203B41FA5}">
                      <a16:colId xmlns:a16="http://schemas.microsoft.com/office/drawing/2014/main" val="1569850675"/>
                    </a:ext>
                  </a:extLst>
                </a:gridCol>
              </a:tblGrid>
              <a:tr h="1108075">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Tego typu ludzie uznają, że konflikt jest zwykle niszczący, więc lepiej jest go unikać. Takie osoby poświęcą własne interesy, zignorują sprawy, za to będą dbały o to, aby utrzymać spokój za każdą cenę.</a:t>
                      </a:r>
                    </a:p>
                  </a:txBody>
                  <a:tcPr marT="45705" marB="457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5005253"/>
                  </a:ext>
                </a:extLst>
              </a:tr>
              <a:tr h="2339975">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Typowe działania:</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Będą próbować uspokajać odczucia, aby chronić relacje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Poświęcą swoje własne pragnienia dla innych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Starają się nie ranić uczuć innych ludzi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Starają się uszczęśliwiać innych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Zawsze starają się brać pod uwagę życzenia innych ludzi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Próbują podkreślać te sprawy, z którymi się zgadzają</a:t>
                      </a:r>
                    </a:p>
                  </a:txBody>
                  <a:tcPr marT="45705" marB="457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582427"/>
                  </a:ext>
                </a:extLst>
              </a:tr>
              <a:tr h="1682750">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Taki styl jest potrzebny wtedy, gdy:</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coś jest bardziej istotne dla innych niż dla Ciebie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Jako akt dobrej woli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chcesz zdobyć kredyt potrzebny do załatwienia późniejszych spraw</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utrzymywanie równowagi i harmonii jest bardziej istotne niż ta sprawa.</a:t>
                      </a:r>
                    </a:p>
                  </a:txBody>
                  <a:tcPr marT="45705" marB="457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3375358"/>
                  </a:ext>
                </a:extLst>
              </a:tr>
            </a:tbl>
          </a:graphicData>
        </a:graphic>
      </p:graphicFrame>
      <p:sp>
        <p:nvSpPr>
          <p:cNvPr id="79884" name="Text Box 13">
            <a:extLst>
              <a:ext uri="{FF2B5EF4-FFF2-40B4-BE49-F238E27FC236}">
                <a16:creationId xmlns:a16="http://schemas.microsoft.com/office/drawing/2014/main" id="{51699C14-910E-F940-834B-1D28D7219B8C}"/>
              </a:ext>
            </a:extLst>
          </p:cNvPr>
          <p:cNvSpPr txBox="1">
            <a:spLocks noChangeArrowheads="1"/>
          </p:cNvSpPr>
          <p:nvPr/>
        </p:nvSpPr>
        <p:spPr bwMode="auto">
          <a:xfrm>
            <a:off x="1581150" y="981076"/>
            <a:ext cx="9086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b="1"/>
              <a:t>PRZYSTOSOWYWANIE SIĘ (W-/U+): </a:t>
            </a:r>
            <a:r>
              <a:rPr kumimoji="0" lang="pl-PL" altLang="pl-PL" sz="2000" b="1"/>
              <a:t>PRZEGRANA - WYGRANA</a:t>
            </a:r>
          </a:p>
        </p:txBody>
      </p:sp>
    </p:spTree>
    <p:extLst>
      <p:ext uri="{BB962C8B-B14F-4D97-AF65-F5344CB8AC3E}">
        <p14:creationId xmlns:p14="http://schemas.microsoft.com/office/powerpoint/2010/main" val="307729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EB99D710-B2AD-C04F-BC11-1381CC4E5A19}"/>
              </a:ext>
            </a:extLst>
          </p:cNvPr>
          <p:cNvSpPr>
            <a:spLocks noGrp="1" noChangeArrowheads="1"/>
          </p:cNvSpPr>
          <p:nvPr>
            <p:ph type="title"/>
          </p:nvPr>
        </p:nvSpPr>
        <p:spPr>
          <a:xfrm>
            <a:off x="1992313" y="-242888"/>
            <a:ext cx="8229600" cy="1143001"/>
          </a:xfrm>
        </p:spPr>
        <p:txBody>
          <a:bodyPr/>
          <a:lstStyle/>
          <a:p>
            <a:r>
              <a:rPr lang="en-GB" altLang="zh-CN" sz="2800" b="1">
                <a:solidFill>
                  <a:srgbClr val="000099"/>
                </a:solidFill>
                <a:latin typeface="Verdana" panose="020B0604030504040204" pitchFamily="34" charset="0"/>
                <a:ea typeface="SimSun" panose="02010600030101010101" pitchFamily="2" charset="-122"/>
              </a:rPr>
              <a:t>TeamScape – Orienta</a:t>
            </a:r>
            <a:r>
              <a:rPr lang="pl-PL" altLang="zh-CN" sz="2800" b="1">
                <a:solidFill>
                  <a:srgbClr val="000099"/>
                </a:solidFill>
              </a:rPr>
              <a:t>cja</a:t>
            </a:r>
            <a:endParaRPr lang="pl-PL" altLang="pl-PL" sz="2800" b="1">
              <a:solidFill>
                <a:srgbClr val="000099"/>
              </a:solidFill>
            </a:endParaRPr>
          </a:p>
        </p:txBody>
      </p:sp>
      <p:graphicFrame>
        <p:nvGraphicFramePr>
          <p:cNvPr id="372765" name="Group 29">
            <a:extLst>
              <a:ext uri="{FF2B5EF4-FFF2-40B4-BE49-F238E27FC236}">
                <a16:creationId xmlns:a16="http://schemas.microsoft.com/office/drawing/2014/main" id="{45698E12-CAE2-584D-A223-D685D792868E}"/>
              </a:ext>
            </a:extLst>
          </p:cNvPr>
          <p:cNvGraphicFramePr>
            <a:graphicFrameLocks noGrp="1"/>
          </p:cNvGraphicFramePr>
          <p:nvPr>
            <p:ph idx="1"/>
          </p:nvPr>
        </p:nvGraphicFramePr>
        <p:xfrm>
          <a:off x="1738313" y="1600200"/>
          <a:ext cx="8678862" cy="5176838"/>
        </p:xfrm>
        <a:graphic>
          <a:graphicData uri="http://schemas.openxmlformats.org/drawingml/2006/table">
            <a:tbl>
              <a:tblPr/>
              <a:tblGrid>
                <a:gridCol w="8678862">
                  <a:extLst>
                    <a:ext uri="{9D8B030D-6E8A-4147-A177-3AD203B41FA5}">
                      <a16:colId xmlns:a16="http://schemas.microsoft.com/office/drawing/2014/main" val="1401681041"/>
                    </a:ext>
                  </a:extLst>
                </a:gridCol>
              </a:tblGrid>
              <a:tr h="969963">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Dla tego typu ludzi konflikt jest stratą czasu i najlepiej jest go unikać.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Ci ludzie nie są szczególnie zainteresowani tym, co myślą inni i wolą, aby inni wyjaśniali sprawy.</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4502703"/>
                  </a:ext>
                </a:extLst>
              </a:tr>
              <a:tr h="2524125">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Typowe działania tego typu ludzi:</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Wydaje się, że ignorują różnice opinii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Unikają przyjmowania kontrowersyjnych stanowisk</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Unikają nieprzyjemnych rozmów i sprzeczek</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Starają się unikać sytuacji powodujących napięcie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Będą odkładać sprawy, aby mieć czas na ich przemyślenie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Pozwalają innym przejmować odpowiedzialność</a:t>
                      </a:r>
                      <a:r>
                        <a:rPr kumimoji="0" lang="pl-PL" altLang="pl-PL" sz="2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 </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6905981"/>
                  </a:ext>
                </a:extLst>
              </a:tr>
              <a:tr h="1682750">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Taki styl jest potrzebny wtedy, gdy:</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sprawa jest trywialna lub inne sprawy są pilniejsze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chcesz, aby ludzie uspokoili się i zyskali nową perspektywę</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potrzebnych jest więcej informacji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Kiedy inni mogą być bardziej skuteczni w rozwiązywaniu danej sprawy </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1053598"/>
                  </a:ext>
                </a:extLst>
              </a:tr>
            </a:tbl>
          </a:graphicData>
        </a:graphic>
      </p:graphicFrame>
      <p:sp>
        <p:nvSpPr>
          <p:cNvPr id="77836" name="Text Box 13">
            <a:extLst>
              <a:ext uri="{FF2B5EF4-FFF2-40B4-BE49-F238E27FC236}">
                <a16:creationId xmlns:a16="http://schemas.microsoft.com/office/drawing/2014/main" id="{54F7E1D0-1B32-C341-A9AA-C275B53FBE1F}"/>
              </a:ext>
            </a:extLst>
          </p:cNvPr>
          <p:cNvSpPr txBox="1">
            <a:spLocks noChangeArrowheads="1"/>
          </p:cNvSpPr>
          <p:nvPr/>
        </p:nvSpPr>
        <p:spPr bwMode="auto">
          <a:xfrm>
            <a:off x="2063750" y="1052513"/>
            <a:ext cx="854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b="1"/>
              <a:t>UNIKANIE (W- / U-): PRZEGRANA - PRZEGRANA</a:t>
            </a:r>
          </a:p>
        </p:txBody>
      </p:sp>
    </p:spTree>
    <p:extLst>
      <p:ext uri="{BB962C8B-B14F-4D97-AF65-F5344CB8AC3E}">
        <p14:creationId xmlns:p14="http://schemas.microsoft.com/office/powerpoint/2010/main" val="1458032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a:extLst>
              <a:ext uri="{FF2B5EF4-FFF2-40B4-BE49-F238E27FC236}">
                <a16:creationId xmlns:a16="http://schemas.microsoft.com/office/drawing/2014/main" id="{8C8BEBA0-D7B0-9646-BE35-60BFA1649CB5}"/>
              </a:ext>
            </a:extLst>
          </p:cNvPr>
          <p:cNvSpPr>
            <a:spLocks noChangeArrowheads="1"/>
          </p:cNvSpPr>
          <p:nvPr/>
        </p:nvSpPr>
        <p:spPr bwMode="auto">
          <a:xfrm>
            <a:off x="1524000" y="1"/>
            <a:ext cx="9144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36625">
              <a:defRPr kumimoji="1" sz="2400">
                <a:solidFill>
                  <a:schemeClr val="tx1"/>
                </a:solidFill>
                <a:latin typeface="Arial" panose="020B0604020202020204" pitchFamily="34" charset="0"/>
                <a:ea typeface="MS PGothic" panose="020B0600070205080204" pitchFamily="34" charset="-128"/>
              </a:defRPr>
            </a:lvl1pPr>
            <a:lvl2pPr marL="742950" indent="-285750" defTabSz="936625">
              <a:defRPr kumimoji="1" sz="2400">
                <a:solidFill>
                  <a:schemeClr val="tx1"/>
                </a:solidFill>
                <a:latin typeface="Arial" panose="020B0604020202020204" pitchFamily="34" charset="0"/>
                <a:ea typeface="MS PGothic" panose="020B0600070205080204" pitchFamily="34" charset="-128"/>
              </a:defRPr>
            </a:lvl2pPr>
            <a:lvl3pPr marL="1143000" indent="-228600" defTabSz="936625">
              <a:defRPr kumimoji="1" sz="2400">
                <a:solidFill>
                  <a:schemeClr val="tx1"/>
                </a:solidFill>
                <a:latin typeface="Arial" panose="020B0604020202020204" pitchFamily="34" charset="0"/>
                <a:ea typeface="MS PGothic" panose="020B0600070205080204" pitchFamily="34" charset="-128"/>
              </a:defRPr>
            </a:lvl3pPr>
            <a:lvl4pPr marL="1600200" indent="-228600" defTabSz="936625">
              <a:defRPr kumimoji="1" sz="2400">
                <a:solidFill>
                  <a:schemeClr val="tx1"/>
                </a:solidFill>
                <a:latin typeface="Arial" panose="020B0604020202020204" pitchFamily="34" charset="0"/>
                <a:ea typeface="MS PGothic" panose="020B0600070205080204" pitchFamily="34" charset="-128"/>
              </a:defRPr>
            </a:lvl4pPr>
            <a:lvl5pPr marL="2057400" indent="-228600" defTabSz="936625">
              <a:defRPr kumimoji="1" sz="2400">
                <a:solidFill>
                  <a:schemeClr val="tx1"/>
                </a:solidFill>
                <a:latin typeface="Arial" panose="020B0604020202020204" pitchFamily="34" charset="0"/>
                <a:ea typeface="MS PGothic" panose="020B0600070205080204" pitchFamily="34" charset="-128"/>
              </a:defRPr>
            </a:lvl5pPr>
            <a:lvl6pPr marL="25146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en-US" altLang="pl-PL" sz="2800" b="1">
                <a:solidFill>
                  <a:srgbClr val="0098DB"/>
                </a:solidFill>
                <a:latin typeface="Verdana" panose="020B0604030504040204" pitchFamily="34" charset="0"/>
              </a:rPr>
              <a:t>TeamScape – R</a:t>
            </a:r>
            <a:r>
              <a:rPr kumimoji="0" lang="pl-PL" altLang="pl-PL" sz="2800" b="1">
                <a:solidFill>
                  <a:srgbClr val="0098DB"/>
                </a:solidFill>
                <a:latin typeface="Verdana" panose="020B0604030504040204" pitchFamily="34" charset="0"/>
              </a:rPr>
              <a:t>eguła</a:t>
            </a:r>
            <a:endParaRPr kumimoji="0" lang="en-US" altLang="pl-PL" sz="2800" b="1">
              <a:solidFill>
                <a:srgbClr val="0098DB"/>
              </a:solidFill>
              <a:latin typeface="Verdana" panose="020B0604030504040204" pitchFamily="34" charset="0"/>
            </a:endParaRPr>
          </a:p>
        </p:txBody>
      </p:sp>
      <p:pic>
        <p:nvPicPr>
          <p:cNvPr id="86018" name="Picture 7">
            <a:extLst>
              <a:ext uri="{FF2B5EF4-FFF2-40B4-BE49-F238E27FC236}">
                <a16:creationId xmlns:a16="http://schemas.microsoft.com/office/drawing/2014/main" id="{3AD025E7-FCA1-8C47-8804-66F3FC5AEEB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15332" t="14824" r="44049" b="34200"/>
          <a:stretch>
            <a:fillRect/>
          </a:stretch>
        </p:blipFill>
        <p:spPr>
          <a:xfrm>
            <a:off x="3817938" y="1284289"/>
            <a:ext cx="4210050" cy="4052887"/>
          </a:xfrm>
        </p:spPr>
      </p:pic>
      <p:sp>
        <p:nvSpPr>
          <p:cNvPr id="79886" name="Rectangle 14">
            <a:extLst>
              <a:ext uri="{FF2B5EF4-FFF2-40B4-BE49-F238E27FC236}">
                <a16:creationId xmlns:a16="http://schemas.microsoft.com/office/drawing/2014/main" id="{B5D88FE3-CEEB-424A-83BF-019366303B05}"/>
              </a:ext>
            </a:extLst>
          </p:cNvPr>
          <p:cNvSpPr>
            <a:spLocks noChangeArrowheads="1"/>
          </p:cNvSpPr>
          <p:nvPr/>
        </p:nvSpPr>
        <p:spPr bwMode="auto">
          <a:xfrm rot="16200000">
            <a:off x="5729289" y="3795714"/>
            <a:ext cx="35877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marL="292100" indent="-292100" defTabSz="936625">
              <a:defRPr kumimoji="1" sz="2400">
                <a:solidFill>
                  <a:schemeClr val="tx1"/>
                </a:solidFill>
                <a:latin typeface="Arial" panose="020B0604020202020204" pitchFamily="34" charset="0"/>
                <a:ea typeface="MS PGothic" panose="020B0600070205080204" pitchFamily="34" charset="-128"/>
              </a:defRPr>
            </a:lvl1pPr>
            <a:lvl2pPr marL="742950" indent="-285750" defTabSz="936625">
              <a:defRPr kumimoji="1" sz="2400">
                <a:solidFill>
                  <a:schemeClr val="tx1"/>
                </a:solidFill>
                <a:latin typeface="Arial" panose="020B0604020202020204" pitchFamily="34" charset="0"/>
                <a:ea typeface="MS PGothic" panose="020B0600070205080204" pitchFamily="34" charset="-128"/>
              </a:defRPr>
            </a:lvl2pPr>
            <a:lvl3pPr marL="1143000" indent="-228600" defTabSz="936625">
              <a:defRPr kumimoji="1" sz="2400">
                <a:solidFill>
                  <a:schemeClr val="tx1"/>
                </a:solidFill>
                <a:latin typeface="Arial" panose="020B0604020202020204" pitchFamily="34" charset="0"/>
                <a:ea typeface="MS PGothic" panose="020B0600070205080204" pitchFamily="34" charset="-128"/>
              </a:defRPr>
            </a:lvl3pPr>
            <a:lvl4pPr marL="1600200" indent="-228600" defTabSz="936625">
              <a:defRPr kumimoji="1" sz="2400">
                <a:solidFill>
                  <a:schemeClr val="tx1"/>
                </a:solidFill>
                <a:latin typeface="Arial" panose="020B0604020202020204" pitchFamily="34" charset="0"/>
                <a:ea typeface="MS PGothic" panose="020B0600070205080204" pitchFamily="34" charset="-128"/>
              </a:defRPr>
            </a:lvl4pPr>
            <a:lvl5pPr marL="2057400" indent="-228600" defTabSz="936625">
              <a:defRPr kumimoji="1" sz="2400">
                <a:solidFill>
                  <a:schemeClr val="tx1"/>
                </a:solidFill>
                <a:latin typeface="Arial" panose="020B0604020202020204" pitchFamily="34" charset="0"/>
                <a:ea typeface="MS PGothic" panose="020B0600070205080204" pitchFamily="34" charset="-128"/>
              </a:defRPr>
            </a:lvl5pPr>
            <a:lvl6pPr marL="25146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25000"/>
              </a:spcBef>
              <a:spcAft>
                <a:spcPct val="20000"/>
              </a:spcAft>
              <a:buClr>
                <a:schemeClr val="tx1"/>
              </a:buClr>
            </a:pPr>
            <a:r>
              <a:rPr kumimoji="0" lang="pl-PL" altLang="pl-PL" sz="1800">
                <a:solidFill>
                  <a:srgbClr val="7030A0"/>
                </a:solidFill>
                <a:latin typeface="Verdana" panose="020B0604030504040204" pitchFamily="34" charset="0"/>
              </a:rPr>
              <a:t>Jak ważna jest ta relacja?</a:t>
            </a:r>
            <a:r>
              <a:rPr kumimoji="0" lang="en-AU" altLang="pl-PL" sz="1800">
                <a:solidFill>
                  <a:srgbClr val="7030A0"/>
                </a:solidFill>
                <a:latin typeface="Verdana" panose="020B0604030504040204" pitchFamily="34" charset="0"/>
              </a:rPr>
              <a:t> </a:t>
            </a:r>
          </a:p>
        </p:txBody>
      </p:sp>
      <p:sp>
        <p:nvSpPr>
          <p:cNvPr id="79887" name="Text Box 15">
            <a:extLst>
              <a:ext uri="{FF2B5EF4-FFF2-40B4-BE49-F238E27FC236}">
                <a16:creationId xmlns:a16="http://schemas.microsoft.com/office/drawing/2014/main" id="{CF04A248-DCE2-044F-831C-944D77B08F24}"/>
              </a:ext>
            </a:extLst>
          </p:cNvPr>
          <p:cNvSpPr txBox="1">
            <a:spLocks noChangeArrowheads="1"/>
          </p:cNvSpPr>
          <p:nvPr/>
        </p:nvSpPr>
        <p:spPr bwMode="auto">
          <a:xfrm rot="19008772">
            <a:off x="2752725" y="5583239"/>
            <a:ext cx="130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sz="1800"/>
              <a:t>Nie bardzo</a:t>
            </a:r>
            <a:endParaRPr kumimoji="0" lang="en-AU" altLang="pl-PL" sz="1800"/>
          </a:p>
        </p:txBody>
      </p:sp>
      <p:sp>
        <p:nvSpPr>
          <p:cNvPr id="79888" name="Text Box 16">
            <a:extLst>
              <a:ext uri="{FF2B5EF4-FFF2-40B4-BE49-F238E27FC236}">
                <a16:creationId xmlns:a16="http://schemas.microsoft.com/office/drawing/2014/main" id="{F2F5F1C7-36C9-5F46-8D0D-1855F37D094D}"/>
              </a:ext>
            </a:extLst>
          </p:cNvPr>
          <p:cNvSpPr txBox="1">
            <a:spLocks noChangeArrowheads="1"/>
          </p:cNvSpPr>
          <p:nvPr/>
        </p:nvSpPr>
        <p:spPr bwMode="auto">
          <a:xfrm>
            <a:off x="7991475" y="5589589"/>
            <a:ext cx="91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sz="1800"/>
              <a:t>Bardzo</a:t>
            </a:r>
            <a:endParaRPr kumimoji="0" lang="en-AU" altLang="pl-PL" sz="1800"/>
          </a:p>
        </p:txBody>
      </p:sp>
      <p:sp>
        <p:nvSpPr>
          <p:cNvPr id="79889" name="Text Box 17">
            <a:extLst>
              <a:ext uri="{FF2B5EF4-FFF2-40B4-BE49-F238E27FC236}">
                <a16:creationId xmlns:a16="http://schemas.microsoft.com/office/drawing/2014/main" id="{435ED45C-C8F2-344E-A187-2AF1A3D37FDA}"/>
              </a:ext>
            </a:extLst>
          </p:cNvPr>
          <p:cNvSpPr txBox="1">
            <a:spLocks noChangeArrowheads="1"/>
          </p:cNvSpPr>
          <p:nvPr/>
        </p:nvSpPr>
        <p:spPr bwMode="auto">
          <a:xfrm>
            <a:off x="3238500" y="1000125"/>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sz="1800"/>
              <a:t>Bardzo</a:t>
            </a:r>
            <a:endParaRPr kumimoji="0" lang="en-AU" altLang="pl-PL" sz="1800"/>
          </a:p>
        </p:txBody>
      </p:sp>
      <p:sp>
        <p:nvSpPr>
          <p:cNvPr id="50188" name="Rectangle 18">
            <a:extLst>
              <a:ext uri="{FF2B5EF4-FFF2-40B4-BE49-F238E27FC236}">
                <a16:creationId xmlns:a16="http://schemas.microsoft.com/office/drawing/2014/main" id="{B7A118FD-2D74-354A-8DA3-3D2084209BE1}"/>
              </a:ext>
            </a:extLst>
          </p:cNvPr>
          <p:cNvSpPr>
            <a:spLocks noChangeArrowheads="1"/>
          </p:cNvSpPr>
          <p:nvPr/>
        </p:nvSpPr>
        <p:spPr bwMode="auto">
          <a:xfrm rot="16200000">
            <a:off x="2175669" y="2936082"/>
            <a:ext cx="3014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sz="2000">
                <a:solidFill>
                  <a:srgbClr val="7030A0"/>
                </a:solidFill>
              </a:rPr>
              <a:t>Jak ważny jest rezultat? </a:t>
            </a:r>
            <a:endParaRPr kumimoji="0" lang="en-AU" altLang="pl-PL" sz="2000">
              <a:solidFill>
                <a:srgbClr val="7030A0"/>
              </a:solidFill>
            </a:endParaRPr>
          </a:p>
        </p:txBody>
      </p:sp>
      <p:sp>
        <p:nvSpPr>
          <p:cNvPr id="79892" name="Text Box 20">
            <a:extLst>
              <a:ext uri="{FF2B5EF4-FFF2-40B4-BE49-F238E27FC236}">
                <a16:creationId xmlns:a16="http://schemas.microsoft.com/office/drawing/2014/main" id="{45D1B319-E759-9241-982B-543E61EB1B38}"/>
              </a:ext>
            </a:extLst>
          </p:cNvPr>
          <p:cNvSpPr txBox="1">
            <a:spLocks noChangeArrowheads="1"/>
          </p:cNvSpPr>
          <p:nvPr/>
        </p:nvSpPr>
        <p:spPr bwMode="auto">
          <a:xfrm>
            <a:off x="1524000" y="6211888"/>
            <a:ext cx="8623300" cy="646112"/>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sz="3600" b="1">
                <a:solidFill>
                  <a:schemeClr val="accent2"/>
                </a:solidFill>
              </a:rPr>
              <a:t>Dobrzy liderzy wykazują elastyczność </a:t>
            </a:r>
            <a:endParaRPr kumimoji="0" lang="en-AU" altLang="pl-PL" sz="3600" b="1">
              <a:solidFill>
                <a:schemeClr val="accent2"/>
              </a:solidFill>
            </a:endParaRPr>
          </a:p>
        </p:txBody>
      </p:sp>
      <p:pic>
        <p:nvPicPr>
          <p:cNvPr id="14" name="Obraz 13">
            <a:extLst>
              <a:ext uri="{FF2B5EF4-FFF2-40B4-BE49-F238E27FC236}">
                <a16:creationId xmlns:a16="http://schemas.microsoft.com/office/drawing/2014/main" id="{939A9706-CA85-624F-9774-51D2E59BA43D}"/>
              </a:ext>
            </a:extLst>
          </p:cNvPr>
          <p:cNvPicPr>
            <a:picLocks noChangeAspect="1"/>
          </p:cNvPicPr>
          <p:nvPr/>
        </p:nvPicPr>
        <p:blipFill>
          <a:blip r:embed="rId4"/>
          <a:stretch>
            <a:fillRect/>
          </a:stretch>
        </p:blipFill>
        <p:spPr>
          <a:xfrm>
            <a:off x="4217989" y="1628775"/>
            <a:ext cx="3818974" cy="3818974"/>
          </a:xfrm>
          <a:prstGeom prst="rect">
            <a:avLst/>
          </a:prstGeom>
        </p:spPr>
      </p:pic>
    </p:spTree>
    <p:extLst>
      <p:ext uri="{BB962C8B-B14F-4D97-AF65-F5344CB8AC3E}">
        <p14:creationId xmlns:p14="http://schemas.microsoft.com/office/powerpoint/2010/main" val="38489248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Effect transition="in" filter="wipe(down)">
                                      <p:cBhvr>
                                        <p:cTn id="7" dur="500"/>
                                        <p:tgtEl>
                                          <p:spTgt spid="50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98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988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9886"/>
                                        </p:tgtEl>
                                        <p:attrNameLst>
                                          <p:attrName>style.visibility</p:attrName>
                                        </p:attrNameLst>
                                      </p:cBhvr>
                                      <p:to>
                                        <p:strVal val="visible"/>
                                      </p:to>
                                    </p:set>
                                    <p:anim calcmode="lin" valueType="num">
                                      <p:cBhvr additive="base">
                                        <p:cTn id="20" dur="500" fill="hold"/>
                                        <p:tgtEl>
                                          <p:spTgt spid="79886"/>
                                        </p:tgtEl>
                                        <p:attrNameLst>
                                          <p:attrName>ppt_x</p:attrName>
                                        </p:attrNameLst>
                                      </p:cBhvr>
                                      <p:tavLst>
                                        <p:tav tm="0">
                                          <p:val>
                                            <p:strVal val="#ppt_x"/>
                                          </p:val>
                                        </p:tav>
                                        <p:tav tm="100000">
                                          <p:val>
                                            <p:strVal val="#ppt_x"/>
                                          </p:val>
                                        </p:tav>
                                      </p:tavLst>
                                    </p:anim>
                                    <p:anim calcmode="lin" valueType="num">
                                      <p:cBhvr additive="base">
                                        <p:cTn id="21" dur="500" fill="hold"/>
                                        <p:tgtEl>
                                          <p:spTgt spid="79886"/>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988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9892"/>
                                        </p:tgtEl>
                                        <p:attrNameLst>
                                          <p:attrName>style.visibility</p:attrName>
                                        </p:attrNameLst>
                                      </p:cBhvr>
                                      <p:to>
                                        <p:strVal val="visible"/>
                                      </p:to>
                                    </p:set>
                                    <p:animEffect transition="in" filter="wipe(left)">
                                      <p:cBhvr>
                                        <p:cTn id="30" dur="500"/>
                                        <p:tgtEl>
                                          <p:spTgt spid="79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6" grpId="0"/>
      <p:bldP spid="79887" grpId="0"/>
      <p:bldP spid="79888" grpId="0"/>
      <p:bldP spid="79889" grpId="0"/>
      <p:bldP spid="50188" grpId="0"/>
      <p:bldP spid="798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79381" y="881062"/>
            <a:ext cx="11377259" cy="1477328"/>
          </a:xfrm>
          <a:prstGeom prst="rect">
            <a:avLst/>
          </a:prstGeom>
          <a:noFill/>
        </p:spPr>
        <p:txBody>
          <a:bodyPr wrap="square">
            <a:spAutoFit/>
          </a:bodyPr>
          <a:lstStyle/>
          <a:p>
            <a:pPr>
              <a:defRPr/>
            </a:pPr>
            <a:r>
              <a:rPr lang="pl-PL" dirty="0"/>
              <a:t>Ten wykres przedstawia orientację, jaką prawdopodobnie przyjmie każdy członek zespołu w obliczu konfliktu i braku zgody. </a:t>
            </a:r>
          </a:p>
          <a:p>
            <a:pPr>
              <a:defRPr/>
            </a:pPr>
            <a:endParaRPr lang="pl-PL" dirty="0"/>
          </a:p>
          <a:p>
            <a:pPr>
              <a:defRPr/>
            </a:pPr>
            <a:r>
              <a:rPr lang="pl-PL" dirty="0"/>
              <a:t>Nakłada aspekty Facet5, takie jak Wola i Uczuciowość, na model Thomasa-</a:t>
            </a:r>
            <a:r>
              <a:rPr lang="pl-PL" dirty="0" err="1"/>
              <a:t>Kilmanna</a:t>
            </a:r>
            <a:r>
              <a:rPr lang="pl-PL" dirty="0"/>
              <a:t> - pokazując 5 głównych orientacji powstałych na podstawie kombinacji wyników na skalach Woli i Uczuciowości. </a:t>
            </a:r>
          </a:p>
        </p:txBody>
      </p:sp>
      <p:sp>
        <p:nvSpPr>
          <p:cNvPr id="11" name="TextBox 10"/>
          <p:cNvSpPr txBox="1"/>
          <p:nvPr/>
        </p:nvSpPr>
        <p:spPr>
          <a:xfrm>
            <a:off x="5663952" y="2671452"/>
            <a:ext cx="4464496" cy="1538883"/>
          </a:xfrm>
          <a:prstGeom prst="rect">
            <a:avLst/>
          </a:prstGeom>
          <a:noFill/>
        </p:spPr>
        <p:txBody>
          <a:bodyPr wrap="square">
            <a:spAutoFit/>
          </a:bodyPr>
          <a:lstStyle/>
          <a:p>
            <a:pPr eaLnBrk="1" hangingPunct="1">
              <a:spcAft>
                <a:spcPts val="1200"/>
              </a:spcAft>
              <a:defRPr/>
            </a:pPr>
            <a:r>
              <a:rPr lang="en-US" sz="2400" dirty="0" err="1">
                <a:solidFill>
                  <a:srgbClr val="C00000"/>
                </a:solidFill>
                <a:latin typeface="Arial Light" pitchFamily="2" charset="0"/>
                <a:cs typeface="Arial" panose="020B0604020202020204" pitchFamily="34" charset="0"/>
              </a:rPr>
              <a:t>Ludzie</a:t>
            </a:r>
            <a:r>
              <a:rPr lang="en-US" sz="2400" dirty="0">
                <a:solidFill>
                  <a:srgbClr val="C00000"/>
                </a:solidFill>
                <a:latin typeface="Arial Light" pitchFamily="2" charset="0"/>
                <a:cs typeface="Arial" panose="020B0604020202020204" pitchFamily="34" charset="0"/>
              </a:rPr>
              <a:t> </a:t>
            </a:r>
            <a:r>
              <a:rPr lang="en-US" sz="2400" dirty="0" err="1">
                <a:solidFill>
                  <a:srgbClr val="C00000"/>
                </a:solidFill>
                <a:latin typeface="Arial Light" pitchFamily="2" charset="0"/>
                <a:cs typeface="Arial" panose="020B0604020202020204" pitchFamily="34" charset="0"/>
              </a:rPr>
              <a:t>Asertywni</a:t>
            </a:r>
            <a:r>
              <a:rPr lang="en-US" sz="2400" dirty="0">
                <a:solidFill>
                  <a:srgbClr val="C00000"/>
                </a:solidFill>
                <a:latin typeface="Arial Light" pitchFamily="2" charset="0"/>
                <a:cs typeface="Arial" panose="020B0604020202020204" pitchFamily="34" charset="0"/>
              </a:rPr>
              <a:t>:</a:t>
            </a:r>
          </a:p>
          <a:p>
            <a:pPr>
              <a:defRPr/>
            </a:pPr>
            <a:r>
              <a:rPr lang="en-US" sz="2000" dirty="0" err="1">
                <a:solidFill>
                  <a:schemeClr val="tx1">
                    <a:lumMod val="75000"/>
                    <a:lumOff val="25000"/>
                  </a:schemeClr>
                </a:solidFill>
                <a:latin typeface="Arial Light" pitchFamily="2" charset="0"/>
                <a:cs typeface="Arial" panose="020B0604020202020204" pitchFamily="34" charset="0"/>
              </a:rPr>
              <a:t>Koncentrują</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się</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na</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swoich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własnych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potrzebach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celach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oczekiwaniach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i</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agendach</a:t>
            </a:r>
            <a:endParaRPr lang="en-US" sz="2000" dirty="0">
              <a:solidFill>
                <a:schemeClr val="tx1">
                  <a:lumMod val="75000"/>
                  <a:lumOff val="25000"/>
                </a:schemeClr>
              </a:solidFill>
              <a:latin typeface="Arial Light" pitchFamily="2" charset="0"/>
              <a:cs typeface="Arial" panose="020B0604020202020204" pitchFamily="34" charset="0"/>
            </a:endParaRPr>
          </a:p>
        </p:txBody>
      </p:sp>
      <p:sp>
        <p:nvSpPr>
          <p:cNvPr id="12" name="TextBox 11"/>
          <p:cNvSpPr txBox="1"/>
          <p:nvPr/>
        </p:nvSpPr>
        <p:spPr>
          <a:xfrm>
            <a:off x="5663952" y="4186548"/>
            <a:ext cx="4464496" cy="1754326"/>
          </a:xfrm>
          <a:prstGeom prst="rect">
            <a:avLst/>
          </a:prstGeom>
          <a:noFill/>
        </p:spPr>
        <p:txBody>
          <a:bodyPr wrap="square">
            <a:spAutoFit/>
          </a:bodyPr>
          <a:lstStyle/>
          <a:p>
            <a:pPr>
              <a:spcAft>
                <a:spcPts val="1200"/>
              </a:spcAft>
              <a:defRPr/>
            </a:pPr>
            <a:endParaRPr lang="en-US" sz="2400" dirty="0">
              <a:solidFill>
                <a:srgbClr val="C00000"/>
              </a:solidFill>
              <a:latin typeface="Arial Light" pitchFamily="2" charset="0"/>
              <a:cs typeface="Arial" panose="020B0604020202020204" pitchFamily="34" charset="0"/>
            </a:endParaRPr>
          </a:p>
          <a:p>
            <a:pPr>
              <a:spcAft>
                <a:spcPts val="1200"/>
              </a:spcAft>
              <a:defRPr/>
            </a:pPr>
            <a:r>
              <a:rPr lang="en-US" sz="2400" dirty="0" err="1">
                <a:solidFill>
                  <a:srgbClr val="C00000"/>
                </a:solidFill>
                <a:latin typeface="Arial Light" pitchFamily="2" charset="0"/>
                <a:cs typeface="Arial" panose="020B0604020202020204" pitchFamily="34" charset="0"/>
              </a:rPr>
              <a:t>Ludzie</a:t>
            </a:r>
            <a:r>
              <a:rPr lang="en-US" sz="2400" dirty="0">
                <a:solidFill>
                  <a:srgbClr val="C00000"/>
                </a:solidFill>
                <a:latin typeface="Arial Light" pitchFamily="2" charset="0"/>
                <a:cs typeface="Arial" panose="020B0604020202020204" pitchFamily="34" charset="0"/>
              </a:rPr>
              <a:t> </a:t>
            </a:r>
            <a:r>
              <a:rPr lang="en-US" sz="2400" dirty="0" err="1">
                <a:solidFill>
                  <a:srgbClr val="C00000"/>
                </a:solidFill>
                <a:latin typeface="Arial Light" pitchFamily="2" charset="0"/>
                <a:cs typeface="Arial" panose="020B0604020202020204" pitchFamily="34" charset="0"/>
              </a:rPr>
              <a:t>Współpracujący</a:t>
            </a:r>
            <a:r>
              <a:rPr lang="en-US" sz="2400" dirty="0">
                <a:solidFill>
                  <a:srgbClr val="C00000"/>
                </a:solidFill>
                <a:latin typeface="Arial Light" pitchFamily="2" charset="0"/>
                <a:cs typeface="Arial" panose="020B0604020202020204" pitchFamily="34" charset="0"/>
              </a:rPr>
              <a:t>:</a:t>
            </a:r>
          </a:p>
          <a:p>
            <a:pPr>
              <a:defRPr/>
            </a:pPr>
            <a:r>
              <a:rPr lang="en-US" sz="2000" dirty="0" err="1">
                <a:solidFill>
                  <a:schemeClr val="tx1">
                    <a:lumMod val="75000"/>
                    <a:lumOff val="25000"/>
                  </a:schemeClr>
                </a:solidFill>
                <a:latin typeface="Arial Light" pitchFamily="2" charset="0"/>
                <a:cs typeface="Arial" panose="020B0604020202020204" pitchFamily="34" charset="0"/>
              </a:rPr>
              <a:t>Koncentrują</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się</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na</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potrzebach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innych</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oraz</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na</a:t>
            </a:r>
            <a:r>
              <a:rPr lang="en-US" sz="2000" dirty="0">
                <a:solidFill>
                  <a:schemeClr val="tx1">
                    <a:lumMod val="75000"/>
                    <a:lumOff val="25000"/>
                  </a:schemeClr>
                </a:solidFill>
                <a:latin typeface="Arial Light" pitchFamily="2" charset="0"/>
                <a:cs typeface="Arial" panose="020B0604020202020204" pitchFamily="34" charset="0"/>
              </a:rPr>
              <a:t> </a:t>
            </a:r>
            <a:r>
              <a:rPr lang="en-US" sz="2000" dirty="0" err="1">
                <a:solidFill>
                  <a:schemeClr val="tx1">
                    <a:lumMod val="75000"/>
                    <a:lumOff val="25000"/>
                  </a:schemeClr>
                </a:solidFill>
                <a:latin typeface="Arial Light" pitchFamily="2" charset="0"/>
                <a:cs typeface="Arial" panose="020B0604020202020204" pitchFamily="34" charset="0"/>
              </a:rPr>
              <a:t>relacjach</a:t>
            </a:r>
            <a:r>
              <a:rPr lang="en-US" sz="2000" dirty="0">
                <a:solidFill>
                  <a:schemeClr val="tx1">
                    <a:lumMod val="75000"/>
                    <a:lumOff val="25000"/>
                  </a:schemeClr>
                </a:solidFill>
                <a:latin typeface="Arial Light" pitchFamily="2" charset="0"/>
                <a:cs typeface="Arial" panose="020B0604020202020204" pitchFamily="34" charset="0"/>
              </a:rPr>
              <a:t> z </a:t>
            </a:r>
            <a:r>
              <a:rPr lang="en-US" sz="2000" dirty="0" err="1">
                <a:solidFill>
                  <a:schemeClr val="tx1">
                    <a:lumMod val="75000"/>
                    <a:lumOff val="25000"/>
                  </a:schemeClr>
                </a:solidFill>
                <a:latin typeface="Arial Light" pitchFamily="2" charset="0"/>
                <a:cs typeface="Arial" panose="020B0604020202020204" pitchFamily="34" charset="0"/>
              </a:rPr>
              <a:t>innymi</a:t>
            </a:r>
            <a:endParaRPr lang="en-US" sz="2000" dirty="0">
              <a:solidFill>
                <a:schemeClr val="tx1">
                  <a:lumMod val="75000"/>
                  <a:lumOff val="25000"/>
                </a:schemeClr>
              </a:solidFill>
              <a:latin typeface="Arial Light" pitchFamily="2" charset="0"/>
              <a:cs typeface="Arial" panose="020B0604020202020204" pitchFamily="34" charset="0"/>
            </a:endParaRPr>
          </a:p>
        </p:txBody>
      </p:sp>
      <p:sp>
        <p:nvSpPr>
          <p:cNvPr id="14" name="Rectangle 13">
            <a:extLst>
              <a:ext uri="{FF2B5EF4-FFF2-40B4-BE49-F238E27FC236}">
                <a16:creationId xmlns:a16="http://schemas.microsoft.com/office/drawing/2014/main" id="{C890446E-9AE9-D948-B036-38EBC7BCCB44}"/>
              </a:ext>
            </a:extLst>
          </p:cNvPr>
          <p:cNvSpPr/>
          <p:nvPr/>
        </p:nvSpPr>
        <p:spPr>
          <a:xfrm>
            <a:off x="481487" y="315330"/>
            <a:ext cx="3561424"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KONFLIKT W ZESPOLE</a:t>
            </a:r>
          </a:p>
        </p:txBody>
      </p:sp>
      <p:sp>
        <p:nvSpPr>
          <p:cNvPr id="15" name="Rectangle 14">
            <a:extLst>
              <a:ext uri="{FF2B5EF4-FFF2-40B4-BE49-F238E27FC236}">
                <a16:creationId xmlns:a16="http://schemas.microsoft.com/office/drawing/2014/main" id="{3136AFCD-B421-3742-A745-92E8263EB7E4}"/>
              </a:ext>
            </a:extLst>
          </p:cNvPr>
          <p:cNvSpPr/>
          <p:nvPr/>
        </p:nvSpPr>
        <p:spPr>
          <a:xfrm rot="16200000">
            <a:off x="186554" y="4865544"/>
            <a:ext cx="1851789" cy="400110"/>
          </a:xfrm>
          <a:prstGeom prst="rect">
            <a:avLst/>
          </a:prstGeom>
        </p:spPr>
        <p:txBody>
          <a:bodyPr wrap="none">
            <a:spAutoFit/>
          </a:bodyPr>
          <a:lstStyle/>
          <a:p>
            <a:r>
              <a:rPr lang="en-GB" sz="2000" b="1" dirty="0" err="1">
                <a:solidFill>
                  <a:schemeClr val="tx1">
                    <a:lumMod val="50000"/>
                    <a:lumOff val="50000"/>
                  </a:schemeClr>
                </a:solidFill>
                <a:latin typeface="Arial" panose="020B0604020202020204" pitchFamily="34" charset="0"/>
                <a:cs typeface="Arial" panose="020B0604020202020204" pitchFamily="34" charset="0"/>
              </a:rPr>
              <a:t>Asertywność</a:t>
            </a:r>
            <a:r>
              <a:rPr lang="en-GB" sz="2000" b="1" dirty="0">
                <a:solidFill>
                  <a:schemeClr val="tx1">
                    <a:lumMod val="50000"/>
                    <a:lumOff val="50000"/>
                  </a:schemeClr>
                </a:solidFill>
                <a:latin typeface="Arial" panose="020B0604020202020204" pitchFamily="34" charset="0"/>
                <a:cs typeface="Arial" panose="020B0604020202020204" pitchFamily="34" charset="0"/>
              </a:rPr>
              <a:t> </a:t>
            </a:r>
          </a:p>
        </p:txBody>
      </p:sp>
      <p:sp>
        <p:nvSpPr>
          <p:cNvPr id="16" name="Rectangle 15">
            <a:extLst>
              <a:ext uri="{FF2B5EF4-FFF2-40B4-BE49-F238E27FC236}">
                <a16:creationId xmlns:a16="http://schemas.microsoft.com/office/drawing/2014/main" id="{17498191-6D00-D846-932F-67DC2FC70E94}"/>
              </a:ext>
            </a:extLst>
          </p:cNvPr>
          <p:cNvSpPr/>
          <p:nvPr/>
        </p:nvSpPr>
        <p:spPr>
          <a:xfrm rot="16200000">
            <a:off x="602629" y="3558586"/>
            <a:ext cx="1020023" cy="461665"/>
          </a:xfrm>
          <a:prstGeom prst="rect">
            <a:avLst/>
          </a:prstGeom>
        </p:spPr>
        <p:txBody>
          <a:bodyPr wrap="none">
            <a:spAutoFit/>
          </a:bodyPr>
          <a:lstStyle/>
          <a:p>
            <a:r>
              <a:rPr lang="en-GB" sz="2000" dirty="0">
                <a:solidFill>
                  <a:srgbClr val="C00000"/>
                </a:solidFill>
                <a:latin typeface="Arial Light" pitchFamily="2" charset="0"/>
                <a:cs typeface="Arial" panose="020B0604020202020204" pitchFamily="34" charset="0"/>
              </a:rPr>
              <a:t>(</a:t>
            </a:r>
            <a:r>
              <a:rPr lang="en-GB" sz="2000" dirty="0" err="1">
                <a:solidFill>
                  <a:srgbClr val="C00000"/>
                </a:solidFill>
                <a:latin typeface="Arial Light" pitchFamily="2" charset="0"/>
                <a:cs typeface="Arial" panose="020B0604020202020204" pitchFamily="34" charset="0"/>
              </a:rPr>
              <a:t>Wola</a:t>
            </a:r>
            <a:r>
              <a:rPr lang="en-GB" sz="2000" dirty="0">
                <a:solidFill>
                  <a:srgbClr val="C00000"/>
                </a:solidFill>
                <a:latin typeface="Arial Light" pitchFamily="2" charset="0"/>
                <a:cs typeface="Arial" panose="020B0604020202020204" pitchFamily="34" charset="0"/>
              </a:rPr>
              <a:t>)</a:t>
            </a:r>
            <a:r>
              <a:rPr lang="en-GB" sz="2400" dirty="0">
                <a:solidFill>
                  <a:srgbClr val="C00000"/>
                </a:solidFill>
                <a:latin typeface="Arial Light" pitchFamily="2" charset="0"/>
                <a:cs typeface="Arial Black" panose="020B0604020202020204" pitchFamily="34" charset="0"/>
              </a:rPr>
              <a:t> </a:t>
            </a:r>
            <a:endParaRPr lang="en-GB" sz="3200" dirty="0">
              <a:solidFill>
                <a:srgbClr val="C00000"/>
              </a:solidFill>
              <a:latin typeface="Arial Light" pitchFamily="2" charset="0"/>
              <a:cs typeface="Arial Black" panose="020B0604020202020204" pitchFamily="34" charset="0"/>
            </a:endParaRPr>
          </a:p>
        </p:txBody>
      </p:sp>
      <p:cxnSp>
        <p:nvCxnSpPr>
          <p:cNvPr id="17" name="Straight Arrow Connector 16">
            <a:extLst>
              <a:ext uri="{FF2B5EF4-FFF2-40B4-BE49-F238E27FC236}">
                <a16:creationId xmlns:a16="http://schemas.microsoft.com/office/drawing/2014/main" id="{9B9F12D3-EDEA-0F44-AE92-2339CA4EBF19}"/>
              </a:ext>
            </a:extLst>
          </p:cNvPr>
          <p:cNvCxnSpPr>
            <a:cxnSpLocks/>
          </p:cNvCxnSpPr>
          <p:nvPr/>
        </p:nvCxnSpPr>
        <p:spPr>
          <a:xfrm flipV="1">
            <a:off x="1322826" y="2564904"/>
            <a:ext cx="0" cy="3292797"/>
          </a:xfrm>
          <a:prstGeom prst="straightConnector1">
            <a:avLst/>
          </a:prstGeom>
          <a:ln w="63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077D152-B5DB-3E48-B4FE-189D482324B4}"/>
              </a:ext>
            </a:extLst>
          </p:cNvPr>
          <p:cNvSpPr/>
          <p:nvPr/>
        </p:nvSpPr>
        <p:spPr>
          <a:xfrm>
            <a:off x="1443227" y="6029661"/>
            <a:ext cx="1638590" cy="400110"/>
          </a:xfrm>
          <a:prstGeom prst="rect">
            <a:avLst/>
          </a:prstGeom>
        </p:spPr>
        <p:txBody>
          <a:bodyPr wrap="none">
            <a:spAutoFit/>
          </a:bodyPr>
          <a:lstStyle/>
          <a:p>
            <a:r>
              <a:rPr lang="en-GB" sz="2000" b="1" dirty="0" err="1">
                <a:solidFill>
                  <a:schemeClr val="tx1">
                    <a:lumMod val="50000"/>
                    <a:lumOff val="50000"/>
                  </a:schemeClr>
                </a:solidFill>
                <a:latin typeface="Arial" panose="020B0604020202020204" pitchFamily="34" charset="0"/>
                <a:cs typeface="Arial" panose="020B0604020202020204" pitchFamily="34" charset="0"/>
              </a:rPr>
              <a:t>Współpraca</a:t>
            </a:r>
            <a:endParaRPr lang="en-GB" sz="4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F89A00B-A1E9-6C43-B92D-A85C71A8DEDA}"/>
              </a:ext>
            </a:extLst>
          </p:cNvPr>
          <p:cNvSpPr/>
          <p:nvPr/>
        </p:nvSpPr>
        <p:spPr>
          <a:xfrm>
            <a:off x="3031807" y="5998883"/>
            <a:ext cx="1938351" cy="461665"/>
          </a:xfrm>
          <a:prstGeom prst="rect">
            <a:avLst/>
          </a:prstGeom>
        </p:spPr>
        <p:txBody>
          <a:bodyPr wrap="none">
            <a:spAutoFit/>
          </a:bodyPr>
          <a:lstStyle/>
          <a:p>
            <a:r>
              <a:rPr lang="en-GB" sz="2000" dirty="0">
                <a:solidFill>
                  <a:srgbClr val="C00000"/>
                </a:solidFill>
                <a:latin typeface="Arial Light" pitchFamily="2" charset="0"/>
                <a:cs typeface="Arial" panose="020B0604020202020204" pitchFamily="34" charset="0"/>
              </a:rPr>
              <a:t>(</a:t>
            </a:r>
            <a:r>
              <a:rPr lang="en-GB" sz="2000" dirty="0" err="1">
                <a:solidFill>
                  <a:srgbClr val="C00000"/>
                </a:solidFill>
                <a:latin typeface="Arial Light" pitchFamily="2" charset="0"/>
                <a:cs typeface="Arial" panose="020B0604020202020204" pitchFamily="34" charset="0"/>
              </a:rPr>
              <a:t>Uczuciowość</a:t>
            </a:r>
            <a:r>
              <a:rPr lang="en-GB" sz="2000" dirty="0">
                <a:solidFill>
                  <a:srgbClr val="C00000"/>
                </a:solidFill>
                <a:latin typeface="Arial Light" pitchFamily="2" charset="0"/>
                <a:cs typeface="Arial" panose="020B0604020202020204" pitchFamily="34" charset="0"/>
              </a:rPr>
              <a:t>)</a:t>
            </a:r>
            <a:r>
              <a:rPr lang="en-GB" sz="2400" dirty="0">
                <a:solidFill>
                  <a:srgbClr val="C00000"/>
                </a:solidFill>
                <a:latin typeface="Arial Light" pitchFamily="2" charset="0"/>
                <a:cs typeface="Arial Black" panose="020B0604020202020204" pitchFamily="34" charset="0"/>
              </a:rPr>
              <a:t> </a:t>
            </a:r>
            <a:endParaRPr lang="en-GB" sz="3200" dirty="0">
              <a:solidFill>
                <a:srgbClr val="C00000"/>
              </a:solidFill>
              <a:latin typeface="Arial Light" pitchFamily="2" charset="0"/>
              <a:cs typeface="Arial Black" panose="020B0604020202020204" pitchFamily="34" charset="0"/>
            </a:endParaRPr>
          </a:p>
        </p:txBody>
      </p:sp>
      <p:cxnSp>
        <p:nvCxnSpPr>
          <p:cNvPr id="20" name="Straight Arrow Connector 19">
            <a:extLst>
              <a:ext uri="{FF2B5EF4-FFF2-40B4-BE49-F238E27FC236}">
                <a16:creationId xmlns:a16="http://schemas.microsoft.com/office/drawing/2014/main" id="{2F12827E-5A78-F444-81F8-CDEA2EAD7990}"/>
              </a:ext>
            </a:extLst>
          </p:cNvPr>
          <p:cNvCxnSpPr>
            <a:cxnSpLocks/>
          </p:cNvCxnSpPr>
          <p:nvPr/>
        </p:nvCxnSpPr>
        <p:spPr>
          <a:xfrm rot="5400000" flipV="1">
            <a:off x="3123024" y="4330539"/>
            <a:ext cx="0" cy="3292797"/>
          </a:xfrm>
          <a:prstGeom prst="straightConnector1">
            <a:avLst/>
          </a:prstGeom>
          <a:ln w="63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Obraz 1">
            <a:extLst>
              <a:ext uri="{FF2B5EF4-FFF2-40B4-BE49-F238E27FC236}">
                <a16:creationId xmlns:a16="http://schemas.microsoft.com/office/drawing/2014/main" id="{FAC5D8DD-121F-3647-A10D-E7E4296119B4}"/>
              </a:ext>
            </a:extLst>
          </p:cNvPr>
          <p:cNvPicPr>
            <a:picLocks noChangeAspect="1"/>
          </p:cNvPicPr>
          <p:nvPr/>
        </p:nvPicPr>
        <p:blipFill>
          <a:blip r:embed="rId3"/>
          <a:stretch>
            <a:fillRect/>
          </a:stretch>
        </p:blipFill>
        <p:spPr>
          <a:xfrm>
            <a:off x="1447441" y="2613447"/>
            <a:ext cx="3302000" cy="3302000"/>
          </a:xfrm>
          <a:prstGeom prst="rect">
            <a:avLst/>
          </a:prstGeom>
        </p:spPr>
      </p:pic>
    </p:spTree>
    <p:extLst>
      <p:ext uri="{BB962C8B-B14F-4D97-AF65-F5344CB8AC3E}">
        <p14:creationId xmlns:p14="http://schemas.microsoft.com/office/powerpoint/2010/main" val="242538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a:extLst>
              <a:ext uri="{FF2B5EF4-FFF2-40B4-BE49-F238E27FC236}">
                <a16:creationId xmlns:a16="http://schemas.microsoft.com/office/drawing/2014/main" id="{7BB7EE96-FA22-E545-B192-CB4389A74B72}"/>
              </a:ext>
            </a:extLst>
          </p:cNvPr>
          <p:cNvSpPr>
            <a:spLocks noGrp="1" noChangeArrowheads="1"/>
          </p:cNvSpPr>
          <p:nvPr>
            <p:ph type="body" sz="half" idx="1"/>
          </p:nvPr>
        </p:nvSpPr>
        <p:spPr>
          <a:xfrm>
            <a:off x="600393" y="1556792"/>
            <a:ext cx="9846740" cy="3168650"/>
          </a:xfrm>
        </p:spPr>
        <p:txBody>
          <a:bodyPr/>
          <a:lstStyle/>
          <a:p>
            <a:pPr eaLnBrk="1" hangingPunct="1"/>
            <a:r>
              <a:rPr lang="pl-PL" altLang="pl-PL" sz="2800" dirty="0">
                <a:solidFill>
                  <a:schemeClr val="accent2"/>
                </a:solidFill>
              </a:rPr>
              <a:t>Nawet osoby o jednakowej Orientacji będą wykorzystywać różne „Taktyki” przy realizacji  swoich celów.</a:t>
            </a:r>
            <a:endParaRPr lang="en-AU" altLang="pl-PL" sz="2800" dirty="0">
              <a:solidFill>
                <a:schemeClr val="accent2"/>
              </a:solidFill>
            </a:endParaRPr>
          </a:p>
          <a:p>
            <a:pPr eaLnBrk="1" hangingPunct="1"/>
            <a:r>
              <a:rPr lang="pl-PL" altLang="pl-PL" sz="2800" dirty="0">
                <a:solidFill>
                  <a:schemeClr val="accent2"/>
                </a:solidFill>
              </a:rPr>
              <a:t>Niektórzy będą stosowali reguły i regulaminy. </a:t>
            </a:r>
            <a:endParaRPr lang="en-AU" altLang="pl-PL" sz="2800" dirty="0">
              <a:solidFill>
                <a:schemeClr val="accent2"/>
              </a:solidFill>
            </a:endParaRPr>
          </a:p>
          <a:p>
            <a:pPr eaLnBrk="1" hangingPunct="1"/>
            <a:r>
              <a:rPr lang="pl-PL" altLang="pl-PL" sz="2800" dirty="0">
                <a:solidFill>
                  <a:schemeClr val="accent2"/>
                </a:solidFill>
              </a:rPr>
              <a:t>Inni pozostaną elastyczni i bez ograniczeń.</a:t>
            </a:r>
          </a:p>
          <a:p>
            <a:pPr eaLnBrk="1" hangingPunct="1"/>
            <a:r>
              <a:rPr lang="pl-PL" altLang="pl-PL" sz="2800" dirty="0">
                <a:solidFill>
                  <a:schemeClr val="accent2"/>
                </a:solidFill>
              </a:rPr>
              <a:t>Zależy to od bilansu Kontroli oraz Energii. </a:t>
            </a:r>
            <a:endParaRPr lang="en-AU" altLang="pl-PL" sz="2800" dirty="0">
              <a:solidFill>
                <a:schemeClr val="accent2"/>
              </a:solidFill>
            </a:endParaRPr>
          </a:p>
          <a:p>
            <a:pPr eaLnBrk="1" hangingPunct="1"/>
            <a:r>
              <a:rPr lang="pl-PL" altLang="pl-PL" sz="2800" dirty="0">
                <a:solidFill>
                  <a:schemeClr val="accent2"/>
                </a:solidFill>
              </a:rPr>
              <a:t>Brak Zasad vs. Świadomość Zasad</a:t>
            </a:r>
            <a:endParaRPr lang="en-AU" altLang="pl-PL" sz="2800" dirty="0">
              <a:solidFill>
                <a:schemeClr val="accent2"/>
              </a:solidFill>
            </a:endParaRPr>
          </a:p>
        </p:txBody>
      </p:sp>
      <p:pic>
        <p:nvPicPr>
          <p:cNvPr id="67592" name="Picture 8">
            <a:extLst>
              <a:ext uri="{FF2B5EF4-FFF2-40B4-BE49-F238E27FC236}">
                <a16:creationId xmlns:a16="http://schemas.microsoft.com/office/drawing/2014/main" id="{2BD59B6C-39D0-4E49-B5ED-D69B5CFD8FA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19289" y="4476751"/>
            <a:ext cx="8497887" cy="2047875"/>
          </a:xfrm>
          <a:noFill/>
        </p:spPr>
      </p:pic>
      <p:sp>
        <p:nvSpPr>
          <p:cNvPr id="91139" name="Rectangle 10">
            <a:extLst>
              <a:ext uri="{FF2B5EF4-FFF2-40B4-BE49-F238E27FC236}">
                <a16:creationId xmlns:a16="http://schemas.microsoft.com/office/drawing/2014/main" id="{6F4DFA71-59E8-C84B-9A1B-4A243E16D7FE}"/>
              </a:ext>
            </a:extLst>
          </p:cNvPr>
          <p:cNvSpPr>
            <a:spLocks noChangeArrowheads="1"/>
          </p:cNvSpPr>
          <p:nvPr/>
        </p:nvSpPr>
        <p:spPr bwMode="auto">
          <a:xfrm>
            <a:off x="839416" y="620688"/>
            <a:ext cx="83851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35" tIns="46817" rIns="93635" bIns="46817" anchor="b"/>
          <a:lstStyle>
            <a:lvl1pPr defTabSz="936625">
              <a:defRPr kumimoji="1" sz="2400">
                <a:solidFill>
                  <a:schemeClr val="tx1"/>
                </a:solidFill>
                <a:latin typeface="Arial" panose="020B0604020202020204" pitchFamily="34" charset="0"/>
                <a:ea typeface="MS PGothic" panose="020B0600070205080204" pitchFamily="34" charset="-128"/>
              </a:defRPr>
            </a:lvl1pPr>
            <a:lvl2pPr marL="742950" indent="-285750" defTabSz="936625">
              <a:defRPr kumimoji="1" sz="2400">
                <a:solidFill>
                  <a:schemeClr val="tx1"/>
                </a:solidFill>
                <a:latin typeface="Arial" panose="020B0604020202020204" pitchFamily="34" charset="0"/>
                <a:ea typeface="MS PGothic" panose="020B0600070205080204" pitchFamily="34" charset="-128"/>
              </a:defRPr>
            </a:lvl2pPr>
            <a:lvl3pPr marL="1143000" indent="-228600" defTabSz="936625">
              <a:defRPr kumimoji="1" sz="2400">
                <a:solidFill>
                  <a:schemeClr val="tx1"/>
                </a:solidFill>
                <a:latin typeface="Arial" panose="020B0604020202020204" pitchFamily="34" charset="0"/>
                <a:ea typeface="MS PGothic" panose="020B0600070205080204" pitchFamily="34" charset="-128"/>
              </a:defRPr>
            </a:lvl3pPr>
            <a:lvl4pPr marL="1600200" indent="-228600" defTabSz="936625">
              <a:defRPr kumimoji="1" sz="2400">
                <a:solidFill>
                  <a:schemeClr val="tx1"/>
                </a:solidFill>
                <a:latin typeface="Arial" panose="020B0604020202020204" pitchFamily="34" charset="0"/>
                <a:ea typeface="MS PGothic" panose="020B0600070205080204" pitchFamily="34" charset="-128"/>
              </a:defRPr>
            </a:lvl4pPr>
            <a:lvl5pPr marL="2057400" indent="-228600" defTabSz="936625">
              <a:defRPr kumimoji="1" sz="2400">
                <a:solidFill>
                  <a:schemeClr val="tx1"/>
                </a:solidFill>
                <a:latin typeface="Arial" panose="020B0604020202020204" pitchFamily="34" charset="0"/>
                <a:ea typeface="MS PGothic" panose="020B0600070205080204" pitchFamily="34" charset="-128"/>
              </a:defRPr>
            </a:lvl5pPr>
            <a:lvl6pPr marL="25146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defTabSz="936625"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en-US" altLang="pl-PL" sz="2800" b="1" dirty="0">
                <a:solidFill>
                  <a:srgbClr val="0098DB"/>
                </a:solidFill>
                <a:latin typeface="Verdana" panose="020B0604030504040204" pitchFamily="34" charset="0"/>
              </a:rPr>
              <a:t>Facet5 – Ta</a:t>
            </a:r>
            <a:r>
              <a:rPr kumimoji="0" lang="pl-PL" altLang="pl-PL" sz="2800" b="1" dirty="0" err="1">
                <a:solidFill>
                  <a:srgbClr val="0098DB"/>
                </a:solidFill>
                <a:latin typeface="Verdana" panose="020B0604030504040204" pitchFamily="34" charset="0"/>
              </a:rPr>
              <a:t>ktyki</a:t>
            </a:r>
            <a:endParaRPr kumimoji="0" lang="en-US" altLang="pl-PL" sz="2800" b="1" dirty="0">
              <a:solidFill>
                <a:srgbClr val="0098DB"/>
              </a:solidFill>
              <a:latin typeface="Verdana" panose="020B0604030504040204" pitchFamily="34" charset="0"/>
            </a:endParaRPr>
          </a:p>
        </p:txBody>
      </p:sp>
    </p:spTree>
    <p:extLst>
      <p:ext uri="{BB962C8B-B14F-4D97-AF65-F5344CB8AC3E}">
        <p14:creationId xmlns:p14="http://schemas.microsoft.com/office/powerpoint/2010/main" val="2831731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90">
                                            <p:txEl>
                                              <p:pRg st="0" end="0"/>
                                            </p:txEl>
                                          </p:spTgt>
                                        </p:tgtEl>
                                        <p:attrNameLst>
                                          <p:attrName>style.visibility</p:attrName>
                                        </p:attrNameLst>
                                      </p:cBhvr>
                                      <p:to>
                                        <p:strVal val="visible"/>
                                      </p:to>
                                    </p:set>
                                    <p:anim calcmode="lin" valueType="num">
                                      <p:cBhvr additive="base">
                                        <p:cTn id="7" dur="500" fill="hold"/>
                                        <p:tgtEl>
                                          <p:spTgt spid="675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90">
                                            <p:txEl>
                                              <p:pRg st="1" end="1"/>
                                            </p:txEl>
                                          </p:spTgt>
                                        </p:tgtEl>
                                        <p:attrNameLst>
                                          <p:attrName>style.visibility</p:attrName>
                                        </p:attrNameLst>
                                      </p:cBhvr>
                                      <p:to>
                                        <p:strVal val="visible"/>
                                      </p:to>
                                    </p:set>
                                    <p:anim calcmode="lin" valueType="num">
                                      <p:cBhvr additive="base">
                                        <p:cTn id="13" dur="500" fill="hold"/>
                                        <p:tgtEl>
                                          <p:spTgt spid="675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90">
                                            <p:txEl>
                                              <p:pRg st="2" end="2"/>
                                            </p:txEl>
                                          </p:spTgt>
                                        </p:tgtEl>
                                        <p:attrNameLst>
                                          <p:attrName>style.visibility</p:attrName>
                                        </p:attrNameLst>
                                      </p:cBhvr>
                                      <p:to>
                                        <p:strVal val="visible"/>
                                      </p:to>
                                    </p:set>
                                    <p:anim calcmode="lin" valueType="num">
                                      <p:cBhvr additive="base">
                                        <p:cTn id="19" dur="500" fill="hold"/>
                                        <p:tgtEl>
                                          <p:spTgt spid="6759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90">
                                            <p:txEl>
                                              <p:pRg st="3" end="3"/>
                                            </p:txEl>
                                          </p:spTgt>
                                        </p:tgtEl>
                                        <p:attrNameLst>
                                          <p:attrName>style.visibility</p:attrName>
                                        </p:attrNameLst>
                                      </p:cBhvr>
                                      <p:to>
                                        <p:strVal val="visible"/>
                                      </p:to>
                                    </p:set>
                                    <p:anim calcmode="lin" valueType="num">
                                      <p:cBhvr additive="base">
                                        <p:cTn id="25" dur="500" fill="hold"/>
                                        <p:tgtEl>
                                          <p:spTgt spid="6759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90">
                                            <p:txEl>
                                              <p:pRg st="4" end="4"/>
                                            </p:txEl>
                                          </p:spTgt>
                                        </p:tgtEl>
                                        <p:attrNameLst>
                                          <p:attrName>style.visibility</p:attrName>
                                        </p:attrNameLst>
                                      </p:cBhvr>
                                      <p:to>
                                        <p:strVal val="visible"/>
                                      </p:to>
                                    </p:set>
                                    <p:anim calcmode="lin" valueType="num">
                                      <p:cBhvr additive="base">
                                        <p:cTn id="31" dur="500" fill="hold"/>
                                        <p:tgtEl>
                                          <p:spTgt spid="6759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37" fill="hold" nodeType="clickEffect">
                                  <p:stCondLst>
                                    <p:cond delay="0"/>
                                  </p:stCondLst>
                                  <p:childTnLst>
                                    <p:set>
                                      <p:cBhvr>
                                        <p:cTn id="36" dur="1" fill="hold">
                                          <p:stCondLst>
                                            <p:cond delay="0"/>
                                          </p:stCondLst>
                                        </p:cTn>
                                        <p:tgtEl>
                                          <p:spTgt spid="67592"/>
                                        </p:tgtEl>
                                        <p:attrNameLst>
                                          <p:attrName>style.visibility</p:attrName>
                                        </p:attrNameLst>
                                      </p:cBhvr>
                                      <p:to>
                                        <p:strVal val="visible"/>
                                      </p:to>
                                    </p:set>
                                    <p:animEffect transition="in" filter="barn(outVertical)">
                                      <p:cBhvr>
                                        <p:cTn id="37"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1EC7916-4DEF-AD48-B9F9-92994725F1D8}"/>
              </a:ext>
            </a:extLst>
          </p:cNvPr>
          <p:cNvPicPr>
            <a:picLocks noChangeAspect="1"/>
          </p:cNvPicPr>
          <p:nvPr/>
        </p:nvPicPr>
        <p:blipFill>
          <a:blip r:embed="rId2"/>
          <a:stretch>
            <a:fillRect/>
          </a:stretch>
        </p:blipFill>
        <p:spPr>
          <a:xfrm>
            <a:off x="-139089" y="875504"/>
            <a:ext cx="12656361" cy="5578050"/>
          </a:xfrm>
          <a:prstGeom prst="rect">
            <a:avLst/>
          </a:prstGeom>
        </p:spPr>
      </p:pic>
    </p:spTree>
    <p:extLst>
      <p:ext uri="{BB962C8B-B14F-4D97-AF65-F5344CB8AC3E}">
        <p14:creationId xmlns:p14="http://schemas.microsoft.com/office/powerpoint/2010/main" val="220615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3008" y="1213268"/>
            <a:ext cx="10517839" cy="1477328"/>
          </a:xfrm>
          <a:prstGeom prst="rect">
            <a:avLst/>
          </a:prstGeom>
          <a:noFill/>
        </p:spPr>
        <p:txBody>
          <a:bodyPr wrap="square">
            <a:spAutoFit/>
          </a:bodyPr>
          <a:lstStyle/>
          <a:p>
            <a:pPr>
              <a:defRPr/>
            </a:pPr>
            <a:r>
              <a:rPr lang="pl-PL" dirty="0"/>
              <a:t>Emocjonalność może wpłynąć na poziom reaktywności, gdy istnieje spór lub problemy wymagające rozwiązania.  </a:t>
            </a:r>
          </a:p>
          <a:p>
            <a:pPr>
              <a:defRPr/>
            </a:pPr>
            <a:endParaRPr lang="pl-PL" dirty="0"/>
          </a:p>
          <a:p>
            <a:pPr>
              <a:defRPr/>
            </a:pPr>
            <a:r>
              <a:rPr lang="pl-PL" dirty="0"/>
              <a:t>Niektórzy członkowie zespołu mogą być mniej zaniepokojeni problemami lub konfliktami - mogą to zbywać, podczas gdy inni czują się bardziej spięci i zaniepokojeni, traktując sprawy poważnie - być może za bardzo.</a:t>
            </a:r>
          </a:p>
        </p:txBody>
      </p:sp>
      <p:sp>
        <p:nvSpPr>
          <p:cNvPr id="14" name="Rectangle 13">
            <a:extLst>
              <a:ext uri="{FF2B5EF4-FFF2-40B4-BE49-F238E27FC236}">
                <a16:creationId xmlns:a16="http://schemas.microsoft.com/office/drawing/2014/main" id="{C890446E-9AE9-D948-B036-38EBC7BCCB44}"/>
              </a:ext>
            </a:extLst>
          </p:cNvPr>
          <p:cNvSpPr/>
          <p:nvPr/>
        </p:nvSpPr>
        <p:spPr>
          <a:xfrm>
            <a:off x="449961" y="324550"/>
            <a:ext cx="7650090" cy="738664"/>
          </a:xfrm>
          <a:prstGeom prst="rect">
            <a:avLst/>
          </a:prstGeom>
        </p:spPr>
        <p:txBody>
          <a:bodyPr wrap="square">
            <a:spAutoFit/>
          </a:bodyPr>
          <a:lstStyle/>
          <a:p>
            <a:r>
              <a:rPr lang="en-GB" sz="2400" dirty="0">
                <a:solidFill>
                  <a:srgbClr val="B7344A"/>
                </a:solidFill>
                <a:latin typeface="Arial Light" pitchFamily="2" charset="0"/>
                <a:cs typeface="Arial Black" panose="020B0604020202020204" pitchFamily="34" charset="0"/>
              </a:rPr>
              <a:t>WSPÓŁMIERNOŚĆ </a:t>
            </a:r>
          </a:p>
          <a:p>
            <a:r>
              <a:rPr lang="en-GB" dirty="0">
                <a:solidFill>
                  <a:schemeClr val="tx1">
                    <a:lumMod val="50000"/>
                    <a:lumOff val="50000"/>
                  </a:schemeClr>
                </a:solidFill>
                <a:latin typeface="Arial Light" pitchFamily="2" charset="0"/>
                <a:cs typeface="Arial" pitchFamily="34" charset="0"/>
              </a:rPr>
              <a:t>Co </a:t>
            </a:r>
            <a:r>
              <a:rPr lang="en-GB" dirty="0" err="1">
                <a:solidFill>
                  <a:schemeClr val="tx1">
                    <a:lumMod val="50000"/>
                    <a:lumOff val="50000"/>
                  </a:schemeClr>
                </a:solidFill>
                <a:latin typeface="Arial Light" pitchFamily="2" charset="0"/>
                <a:cs typeface="Arial" pitchFamily="34" charset="0"/>
              </a:rPr>
              <a:t>czują</a:t>
            </a:r>
            <a:r>
              <a:rPr lang="en-GB" dirty="0">
                <a:solidFill>
                  <a:schemeClr val="tx1">
                    <a:lumMod val="50000"/>
                    <a:lumOff val="50000"/>
                  </a:schemeClr>
                </a:solidFill>
                <a:latin typeface="Arial Light" pitchFamily="2" charset="0"/>
                <a:cs typeface="Arial" pitchFamily="34" charset="0"/>
              </a:rPr>
              <a:t> w </a:t>
            </a:r>
            <a:r>
              <a:rPr lang="en-GB" dirty="0" err="1">
                <a:solidFill>
                  <a:schemeClr val="tx1">
                    <a:lumMod val="50000"/>
                    <a:lumOff val="50000"/>
                  </a:schemeClr>
                </a:solidFill>
                <a:latin typeface="Arial Light" pitchFamily="2" charset="0"/>
                <a:cs typeface="Arial" pitchFamily="34" charset="0"/>
              </a:rPr>
              <a:t>czasie</a:t>
            </a:r>
            <a:r>
              <a:rPr lang="en-GB" dirty="0">
                <a:solidFill>
                  <a:schemeClr val="tx1">
                    <a:lumMod val="50000"/>
                    <a:lumOff val="50000"/>
                  </a:schemeClr>
                </a:solidFill>
                <a:latin typeface="Arial Light" pitchFamily="2" charset="0"/>
                <a:cs typeface="Arial" pitchFamily="34" charset="0"/>
              </a:rPr>
              <a:t> </a:t>
            </a:r>
            <a:r>
              <a:rPr lang="en-GB" dirty="0" err="1">
                <a:solidFill>
                  <a:schemeClr val="tx1">
                    <a:lumMod val="50000"/>
                    <a:lumOff val="50000"/>
                  </a:schemeClr>
                </a:solidFill>
                <a:latin typeface="Arial Light" pitchFamily="2" charset="0"/>
                <a:cs typeface="Arial" pitchFamily="34" charset="0"/>
              </a:rPr>
              <a:t>rozwiązywania</a:t>
            </a:r>
            <a:r>
              <a:rPr lang="en-GB" dirty="0">
                <a:solidFill>
                  <a:schemeClr val="tx1">
                    <a:lumMod val="50000"/>
                    <a:lumOff val="50000"/>
                  </a:schemeClr>
                </a:solidFill>
                <a:latin typeface="Arial Light" pitchFamily="2" charset="0"/>
                <a:cs typeface="Arial" pitchFamily="34" charset="0"/>
              </a:rPr>
              <a:t> </a:t>
            </a:r>
            <a:r>
              <a:rPr lang="en-GB" dirty="0" err="1">
                <a:solidFill>
                  <a:schemeClr val="tx1">
                    <a:lumMod val="50000"/>
                    <a:lumOff val="50000"/>
                  </a:schemeClr>
                </a:solidFill>
                <a:latin typeface="Arial Light" pitchFamily="2" charset="0"/>
                <a:cs typeface="Arial" pitchFamily="34" charset="0"/>
              </a:rPr>
              <a:t>konfliktów</a:t>
            </a:r>
            <a:endParaRPr lang="en-GB" dirty="0">
              <a:solidFill>
                <a:schemeClr val="tx1">
                  <a:lumMod val="50000"/>
                  <a:lumOff val="50000"/>
                </a:schemeClr>
              </a:solidFill>
              <a:latin typeface="Arial Light" pitchFamily="2" charset="0"/>
              <a:cs typeface="Arial" pitchFamily="34" charset="0"/>
            </a:endParaRPr>
          </a:p>
        </p:txBody>
      </p:sp>
      <p:sp>
        <p:nvSpPr>
          <p:cNvPr id="26" name="TextBox 25">
            <a:extLst>
              <a:ext uri="{FF2B5EF4-FFF2-40B4-BE49-F238E27FC236}">
                <a16:creationId xmlns:a16="http://schemas.microsoft.com/office/drawing/2014/main" id="{28E5D2B3-B96F-B145-8239-22C3C7258CC8}"/>
              </a:ext>
            </a:extLst>
          </p:cNvPr>
          <p:cNvSpPr txBox="1"/>
          <p:nvPr/>
        </p:nvSpPr>
        <p:spPr>
          <a:xfrm>
            <a:off x="403008" y="3698972"/>
            <a:ext cx="4637927" cy="2646878"/>
          </a:xfrm>
          <a:prstGeom prst="rect">
            <a:avLst/>
          </a:prstGeom>
          <a:noFill/>
        </p:spPr>
        <p:txBody>
          <a:bodyPr wrap="square">
            <a:spAutoFit/>
          </a:bodyPr>
          <a:lstStyle/>
          <a:p>
            <a:pPr>
              <a:spcAft>
                <a:spcPts val="1200"/>
              </a:spcAft>
              <a:defRPr/>
            </a:pPr>
            <a:r>
              <a:rPr lang="pl-PL" dirty="0"/>
              <a:t>Zachowuje spokój pod presją.</a:t>
            </a:r>
          </a:p>
          <a:p>
            <a:pPr>
              <a:spcAft>
                <a:spcPts val="1200"/>
              </a:spcAft>
              <a:defRPr/>
            </a:pPr>
            <a:r>
              <a:rPr lang="pl-PL" dirty="0"/>
              <a:t>Utrzymuje zrównoważone poglądy.</a:t>
            </a:r>
          </a:p>
          <a:p>
            <a:pPr>
              <a:spcAft>
                <a:spcPts val="1200"/>
              </a:spcAft>
              <a:defRPr/>
            </a:pPr>
            <a:r>
              <a:rPr lang="pl-PL" dirty="0"/>
              <a:t>Może wydawać się nieświadomy/a  wagi problemów. </a:t>
            </a:r>
          </a:p>
          <a:p>
            <a:pPr>
              <a:spcAft>
                <a:spcPts val="1200"/>
              </a:spcAft>
              <a:defRPr/>
            </a:pPr>
            <a:r>
              <a:rPr lang="pl-PL" dirty="0"/>
              <a:t>Może wydawać się osobą zblazowaną i obojętną. </a:t>
            </a:r>
          </a:p>
          <a:p>
            <a:pPr>
              <a:spcAft>
                <a:spcPts val="1200"/>
              </a:spcAft>
              <a:defRPr/>
            </a:pPr>
            <a:r>
              <a:rPr lang="pl-PL" dirty="0"/>
              <a:t>Zbyt spokojnie reaguje na istniejące problemy.</a:t>
            </a:r>
          </a:p>
        </p:txBody>
      </p:sp>
      <p:sp>
        <p:nvSpPr>
          <p:cNvPr id="33" name="TextBox 32">
            <a:extLst>
              <a:ext uri="{FF2B5EF4-FFF2-40B4-BE49-F238E27FC236}">
                <a16:creationId xmlns:a16="http://schemas.microsoft.com/office/drawing/2014/main" id="{82F9ADF1-A26B-2245-901A-63950AF55C1A}"/>
              </a:ext>
            </a:extLst>
          </p:cNvPr>
          <p:cNvSpPr txBox="1"/>
          <p:nvPr/>
        </p:nvSpPr>
        <p:spPr>
          <a:xfrm>
            <a:off x="455574" y="2712481"/>
            <a:ext cx="3653564" cy="615553"/>
          </a:xfrm>
          <a:prstGeom prst="rect">
            <a:avLst/>
          </a:prstGeom>
          <a:noFill/>
        </p:spPr>
        <p:txBody>
          <a:bodyPr wrap="none" rtlCol="0">
            <a:spAutoFit/>
          </a:bodyPr>
          <a:lstStyle/>
          <a:p>
            <a:r>
              <a:rPr lang="en-GB" sz="2000" b="1" dirty="0">
                <a:solidFill>
                  <a:schemeClr val="tx1">
                    <a:lumMod val="50000"/>
                    <a:lumOff val="50000"/>
                  </a:schemeClr>
                </a:solidFill>
                <a:latin typeface="Arial" panose="020B0604020202020204" pitchFamily="34" charset="0"/>
                <a:cs typeface="Arial" panose="020B0604020202020204" pitchFamily="34" charset="0"/>
              </a:rPr>
              <a:t>ZBYT SPOKOJNE REAKCJE</a:t>
            </a:r>
          </a:p>
          <a:p>
            <a:r>
              <a:rPr lang="en-US" sz="1400" dirty="0">
                <a:solidFill>
                  <a:srgbClr val="C00000"/>
                </a:solidFill>
                <a:latin typeface="Arial Light" pitchFamily="2" charset="0"/>
              </a:rPr>
              <a:t>Niska </a:t>
            </a:r>
            <a:r>
              <a:rPr lang="en-US" sz="1400" dirty="0" err="1">
                <a:solidFill>
                  <a:srgbClr val="C00000"/>
                </a:solidFill>
                <a:latin typeface="Arial Light" pitchFamily="2" charset="0"/>
              </a:rPr>
              <a:t>Emocjonalność</a:t>
            </a:r>
            <a:endParaRPr lang="en-US" sz="1400" dirty="0">
              <a:solidFill>
                <a:srgbClr val="C00000"/>
              </a:solidFill>
              <a:latin typeface="Arial Light" pitchFamily="2" charset="0"/>
            </a:endParaRPr>
          </a:p>
        </p:txBody>
      </p:sp>
      <p:sp>
        <p:nvSpPr>
          <p:cNvPr id="34" name="TextBox 33">
            <a:extLst>
              <a:ext uri="{FF2B5EF4-FFF2-40B4-BE49-F238E27FC236}">
                <a16:creationId xmlns:a16="http://schemas.microsoft.com/office/drawing/2014/main" id="{703D7239-9DDD-CC4A-8CBA-B5D360EEDB68}"/>
              </a:ext>
            </a:extLst>
          </p:cNvPr>
          <p:cNvSpPr txBox="1"/>
          <p:nvPr/>
        </p:nvSpPr>
        <p:spPr>
          <a:xfrm>
            <a:off x="8808184" y="2708920"/>
            <a:ext cx="3071675" cy="615553"/>
          </a:xfrm>
          <a:prstGeom prst="rect">
            <a:avLst/>
          </a:prstGeom>
          <a:noFill/>
        </p:spPr>
        <p:txBody>
          <a:bodyPr wrap="none" rtlCol="0">
            <a:spAutoFit/>
          </a:bodyPr>
          <a:lstStyle/>
          <a:p>
            <a:pPr algn="r"/>
            <a:r>
              <a:rPr lang="en-GB" sz="2000" b="1" dirty="0">
                <a:solidFill>
                  <a:schemeClr val="tx1">
                    <a:lumMod val="50000"/>
                    <a:lumOff val="50000"/>
                  </a:schemeClr>
                </a:solidFill>
                <a:latin typeface="Arial" panose="020B0604020202020204" pitchFamily="34" charset="0"/>
                <a:cs typeface="Arial" panose="020B0604020202020204" pitchFamily="34" charset="0"/>
              </a:rPr>
              <a:t>PRZESADNE REAKCJE</a:t>
            </a:r>
          </a:p>
          <a:p>
            <a:pPr algn="r"/>
            <a:r>
              <a:rPr lang="en-US" sz="1400" dirty="0" err="1">
                <a:solidFill>
                  <a:srgbClr val="C00000"/>
                </a:solidFill>
                <a:latin typeface="Arial Light" pitchFamily="2" charset="0"/>
              </a:rPr>
              <a:t>Wysoka</a:t>
            </a:r>
            <a:r>
              <a:rPr lang="en-US" sz="1400" dirty="0">
                <a:solidFill>
                  <a:srgbClr val="C00000"/>
                </a:solidFill>
                <a:latin typeface="Arial Light" pitchFamily="2" charset="0"/>
              </a:rPr>
              <a:t> </a:t>
            </a:r>
            <a:r>
              <a:rPr lang="en-US" sz="1400" dirty="0" err="1">
                <a:solidFill>
                  <a:srgbClr val="C00000"/>
                </a:solidFill>
                <a:latin typeface="Arial Light" pitchFamily="2" charset="0"/>
              </a:rPr>
              <a:t>Emocjonalność</a:t>
            </a:r>
            <a:endParaRPr lang="en-US" sz="1400" dirty="0">
              <a:solidFill>
                <a:srgbClr val="C00000"/>
              </a:solidFill>
              <a:latin typeface="Arial Light" pitchFamily="2" charset="0"/>
            </a:endParaRPr>
          </a:p>
        </p:txBody>
      </p:sp>
      <p:sp>
        <p:nvSpPr>
          <p:cNvPr id="37" name="TextBox 36">
            <a:extLst>
              <a:ext uri="{FF2B5EF4-FFF2-40B4-BE49-F238E27FC236}">
                <a16:creationId xmlns:a16="http://schemas.microsoft.com/office/drawing/2014/main" id="{A7CC2C45-B2D9-294A-A42D-76073A1D9425}"/>
              </a:ext>
            </a:extLst>
          </p:cNvPr>
          <p:cNvSpPr txBox="1"/>
          <p:nvPr/>
        </p:nvSpPr>
        <p:spPr>
          <a:xfrm>
            <a:off x="5398156" y="3717032"/>
            <a:ext cx="6458484" cy="2092881"/>
          </a:xfrm>
          <a:prstGeom prst="rect">
            <a:avLst/>
          </a:prstGeom>
          <a:noFill/>
        </p:spPr>
        <p:txBody>
          <a:bodyPr wrap="square">
            <a:spAutoFit/>
          </a:bodyPr>
          <a:lstStyle/>
          <a:p>
            <a:pPr algn="r">
              <a:spcAft>
                <a:spcPts val="1200"/>
              </a:spcAft>
              <a:defRPr/>
            </a:pPr>
            <a:r>
              <a:rPr lang="pl-PL" dirty="0"/>
              <a:t>Czujność i wyczulenie na ryzyko.</a:t>
            </a:r>
          </a:p>
          <a:p>
            <a:pPr algn="r">
              <a:spcAft>
                <a:spcPts val="1200"/>
              </a:spcAft>
              <a:defRPr/>
            </a:pPr>
            <a:r>
              <a:rPr lang="pl-PL" dirty="0"/>
              <a:t> Świadomość problemów, które inni mogą przeoczyć lub odrzucać. </a:t>
            </a:r>
          </a:p>
          <a:p>
            <a:pPr algn="r">
              <a:spcAft>
                <a:spcPts val="1200"/>
              </a:spcAft>
              <a:defRPr/>
            </a:pPr>
            <a:r>
              <a:rPr lang="pl-PL" dirty="0"/>
              <a:t>Mocne reakcje. </a:t>
            </a:r>
          </a:p>
          <a:p>
            <a:pPr algn="r">
              <a:spcAft>
                <a:spcPts val="1200"/>
              </a:spcAft>
              <a:defRPr/>
            </a:pPr>
            <a:r>
              <a:rPr lang="pl-PL" dirty="0"/>
              <a:t>Traktuje sprawy poważnie i bierze je do serca. </a:t>
            </a:r>
          </a:p>
          <a:p>
            <a:pPr algn="r">
              <a:spcAft>
                <a:spcPts val="1200"/>
              </a:spcAft>
              <a:defRPr/>
            </a:pPr>
            <a:r>
              <a:rPr lang="pl-PL" dirty="0"/>
              <a:t>Martwi się na zapas i wyolbrzymia sprawy.</a:t>
            </a:r>
            <a:endParaRPr lang="en-US" dirty="0">
              <a:solidFill>
                <a:schemeClr val="tx1">
                  <a:lumMod val="95000"/>
                  <a:lumOff val="5000"/>
                </a:schemeClr>
              </a:solidFill>
              <a:latin typeface="Arial Light" pitchFamily="2" charset="0"/>
            </a:endParaRPr>
          </a:p>
        </p:txBody>
      </p:sp>
      <p:cxnSp>
        <p:nvCxnSpPr>
          <p:cNvPr id="38" name="Straight Connector 37">
            <a:extLst>
              <a:ext uri="{FF2B5EF4-FFF2-40B4-BE49-F238E27FC236}">
                <a16:creationId xmlns:a16="http://schemas.microsoft.com/office/drawing/2014/main" id="{73FF73AF-1B4B-1744-9939-F9F6DAA13687}"/>
              </a:ext>
            </a:extLst>
          </p:cNvPr>
          <p:cNvCxnSpPr>
            <a:cxnSpLocks/>
          </p:cNvCxnSpPr>
          <p:nvPr/>
        </p:nvCxnSpPr>
        <p:spPr>
          <a:xfrm>
            <a:off x="479381" y="3417383"/>
            <a:ext cx="1137725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68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6" grpId="0"/>
      <p:bldP spid="33" grpId="0"/>
      <p:bldP spid="34"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6C5194D-B772-F84B-82F8-832BD299F768}"/>
              </a:ext>
            </a:extLst>
          </p:cNvPr>
          <p:cNvPicPr>
            <a:picLocks noChangeAspect="1"/>
          </p:cNvPicPr>
          <p:nvPr/>
        </p:nvPicPr>
        <p:blipFill>
          <a:blip r:embed="rId2"/>
          <a:stretch>
            <a:fillRect/>
          </a:stretch>
        </p:blipFill>
        <p:spPr>
          <a:xfrm>
            <a:off x="-244597" y="773724"/>
            <a:ext cx="12965024" cy="5099539"/>
          </a:xfrm>
          <a:prstGeom prst="rect">
            <a:avLst/>
          </a:prstGeom>
        </p:spPr>
      </p:pic>
    </p:spTree>
    <p:extLst>
      <p:ext uri="{BB962C8B-B14F-4D97-AF65-F5344CB8AC3E}">
        <p14:creationId xmlns:p14="http://schemas.microsoft.com/office/powerpoint/2010/main" val="2591731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a:extLst>
              <a:ext uri="{FF2B5EF4-FFF2-40B4-BE49-F238E27FC236}">
                <a16:creationId xmlns:a16="http://schemas.microsoft.com/office/drawing/2014/main" id="{6C3A6D80-41E4-7D45-8F57-FE8282CD54DB}"/>
              </a:ext>
            </a:extLst>
          </p:cNvPr>
          <p:cNvSpPr>
            <a:spLocks noChangeArrowheads="1"/>
          </p:cNvSpPr>
          <p:nvPr/>
        </p:nvSpPr>
        <p:spPr bwMode="auto">
          <a:xfrm>
            <a:off x="1738314" y="1"/>
            <a:ext cx="694848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en-GB" altLang="zh-CN" sz="2800" b="1">
                <a:solidFill>
                  <a:srgbClr val="000099"/>
                </a:solidFill>
                <a:latin typeface="Verdana" panose="020B0604030504040204" pitchFamily="34" charset="0"/>
                <a:ea typeface="SimSun" panose="02010600030101010101" pitchFamily="2" charset="-122"/>
              </a:rPr>
              <a:t>TeamScape – </a:t>
            </a:r>
            <a:r>
              <a:rPr kumimoji="0" lang="pl-PL" altLang="zh-CN" sz="2800" b="1">
                <a:solidFill>
                  <a:srgbClr val="000099"/>
                </a:solidFill>
              </a:rPr>
              <a:t>Współmierność</a:t>
            </a:r>
            <a:endParaRPr kumimoji="0" lang="en-GB" altLang="zh-CN" sz="2800" b="1">
              <a:solidFill>
                <a:srgbClr val="000099"/>
              </a:solidFill>
              <a:ea typeface="SimSun" panose="02010600030101010101" pitchFamily="2" charset="-122"/>
            </a:endParaRPr>
          </a:p>
        </p:txBody>
      </p:sp>
      <p:sp>
        <p:nvSpPr>
          <p:cNvPr id="69640" name="Rectangle 8">
            <a:extLst>
              <a:ext uri="{FF2B5EF4-FFF2-40B4-BE49-F238E27FC236}">
                <a16:creationId xmlns:a16="http://schemas.microsoft.com/office/drawing/2014/main" id="{6144C82A-A509-EF49-986C-CBB2F858A428}"/>
              </a:ext>
            </a:extLst>
          </p:cNvPr>
          <p:cNvSpPr>
            <a:spLocks noGrp="1" noChangeArrowheads="1"/>
          </p:cNvSpPr>
          <p:nvPr>
            <p:ph type="body" idx="1"/>
          </p:nvPr>
        </p:nvSpPr>
        <p:spPr>
          <a:xfrm>
            <a:off x="1809751" y="1000126"/>
            <a:ext cx="8715375" cy="3382963"/>
          </a:xfrm>
        </p:spPr>
        <p:txBody>
          <a:bodyPr/>
          <a:lstStyle/>
          <a:p>
            <a:pPr>
              <a:lnSpc>
                <a:spcPct val="80000"/>
              </a:lnSpc>
              <a:buFontTx/>
              <a:buNone/>
            </a:pPr>
            <a:r>
              <a:rPr lang="pl-PL" altLang="pl-PL" sz="2400" b="1" dirty="0">
                <a:solidFill>
                  <a:srgbClr val="0070C0"/>
                </a:solidFill>
              </a:rPr>
              <a:t>Ludzie z wysokim wynikiem na skali Emocjonalność</a:t>
            </a:r>
            <a:r>
              <a:rPr lang="en-AU" altLang="pl-PL" sz="2400" b="1" dirty="0">
                <a:solidFill>
                  <a:srgbClr val="0070C0"/>
                </a:solidFill>
              </a:rPr>
              <a:t>:</a:t>
            </a:r>
          </a:p>
          <a:p>
            <a:pPr>
              <a:lnSpc>
                <a:spcPct val="80000"/>
              </a:lnSpc>
            </a:pPr>
            <a:r>
              <a:rPr lang="pl-PL" altLang="pl-PL" sz="2400" dirty="0">
                <a:solidFill>
                  <a:srgbClr val="0070C0"/>
                </a:solidFill>
              </a:rPr>
              <a:t>Łatwo się rozpraszają i wyolbrzymiają sprawy. </a:t>
            </a:r>
            <a:r>
              <a:rPr lang="en-AU" altLang="pl-PL" sz="2400" dirty="0">
                <a:solidFill>
                  <a:srgbClr val="0070C0"/>
                </a:solidFill>
              </a:rPr>
              <a:t> </a:t>
            </a:r>
          </a:p>
          <a:p>
            <a:pPr>
              <a:lnSpc>
                <a:spcPct val="80000"/>
              </a:lnSpc>
            </a:pPr>
            <a:r>
              <a:rPr lang="pl-PL" altLang="pl-PL" sz="2400" dirty="0">
                <a:solidFill>
                  <a:srgbClr val="0070C0"/>
                </a:solidFill>
              </a:rPr>
              <a:t>Mają skłonność do zapamiętywania spraw w mniej zorganizowany </a:t>
            </a:r>
            <a:br>
              <a:rPr lang="pl-PL" altLang="pl-PL" sz="2400" dirty="0">
                <a:solidFill>
                  <a:srgbClr val="0070C0"/>
                </a:solidFill>
              </a:rPr>
            </a:br>
            <a:r>
              <a:rPr lang="pl-PL" altLang="pl-PL" sz="2400" dirty="0">
                <a:solidFill>
                  <a:srgbClr val="0070C0"/>
                </a:solidFill>
              </a:rPr>
              <a:t>i sekwencyjny sposób. </a:t>
            </a:r>
            <a:r>
              <a:rPr lang="en-AU" altLang="pl-PL" sz="2400" dirty="0">
                <a:solidFill>
                  <a:srgbClr val="0070C0"/>
                </a:solidFill>
              </a:rPr>
              <a:t> </a:t>
            </a:r>
          </a:p>
          <a:p>
            <a:pPr>
              <a:lnSpc>
                <a:spcPct val="80000"/>
              </a:lnSpc>
            </a:pPr>
            <a:r>
              <a:rPr lang="pl-PL" altLang="pl-PL" sz="2400" dirty="0">
                <a:solidFill>
                  <a:srgbClr val="0070C0"/>
                </a:solidFill>
              </a:rPr>
              <a:t>Wątpią w siebie, co powoduje problemy, gdy uczą się nowych procesów. </a:t>
            </a:r>
          </a:p>
          <a:p>
            <a:pPr>
              <a:lnSpc>
                <a:spcPct val="80000"/>
              </a:lnSpc>
            </a:pPr>
            <a:r>
              <a:rPr lang="pl-PL" altLang="pl-PL" sz="2400" dirty="0">
                <a:solidFill>
                  <a:srgbClr val="0070C0"/>
                </a:solidFill>
              </a:rPr>
              <a:t>Mają tendencję do trzymania się tego, co znają .</a:t>
            </a:r>
            <a:endParaRPr lang="en-AU" altLang="pl-PL" sz="2400" dirty="0">
              <a:solidFill>
                <a:srgbClr val="0070C0"/>
              </a:solidFill>
            </a:endParaRPr>
          </a:p>
          <a:p>
            <a:pPr>
              <a:lnSpc>
                <a:spcPct val="80000"/>
              </a:lnSpc>
            </a:pPr>
            <a:r>
              <a:rPr lang="pl-PL" altLang="pl-PL" sz="2400" dirty="0">
                <a:solidFill>
                  <a:srgbClr val="0070C0"/>
                </a:solidFill>
              </a:rPr>
              <a:t>Bardzo emocjonalnie angażują się w różne sytuacje.</a:t>
            </a:r>
            <a:endParaRPr lang="en-AU" altLang="pl-PL" sz="2400" dirty="0">
              <a:solidFill>
                <a:srgbClr val="0070C0"/>
              </a:solidFill>
            </a:endParaRPr>
          </a:p>
          <a:p>
            <a:pPr>
              <a:lnSpc>
                <a:spcPct val="80000"/>
              </a:lnSpc>
            </a:pPr>
            <a:r>
              <a:rPr lang="pl-PL" altLang="pl-PL" sz="2400" dirty="0">
                <a:solidFill>
                  <a:srgbClr val="0070C0"/>
                </a:solidFill>
              </a:rPr>
              <a:t>Przyjmują sprawy bardziej personalnie i te sprawy mają dla nich większe znaczenie.</a:t>
            </a:r>
            <a:endParaRPr lang="en-AU" altLang="pl-PL" sz="2400" dirty="0">
              <a:solidFill>
                <a:srgbClr val="0070C0"/>
              </a:solidFill>
            </a:endParaRPr>
          </a:p>
          <a:p>
            <a:pPr>
              <a:lnSpc>
                <a:spcPct val="80000"/>
              </a:lnSpc>
            </a:pPr>
            <a:r>
              <a:rPr lang="pl-PL" altLang="pl-PL" sz="2400" dirty="0">
                <a:solidFill>
                  <a:srgbClr val="0070C0"/>
                </a:solidFill>
              </a:rPr>
              <a:t>Czują większy stres sytuacji i bardziej cierpią jeśli rzeczy nie idą tak jak należy.</a:t>
            </a:r>
          </a:p>
          <a:p>
            <a:pPr>
              <a:lnSpc>
                <a:spcPct val="80000"/>
              </a:lnSpc>
            </a:pPr>
            <a:r>
              <a:rPr lang="pl-PL" altLang="pl-PL" sz="2400" dirty="0">
                <a:solidFill>
                  <a:srgbClr val="0070C0"/>
                </a:solidFill>
              </a:rPr>
              <a:t>Są mniej pewni siebie.</a:t>
            </a:r>
            <a:endParaRPr lang="en-AU" altLang="pl-PL" sz="2400" dirty="0">
              <a:solidFill>
                <a:srgbClr val="0070C0"/>
              </a:solidFill>
            </a:endParaRPr>
          </a:p>
          <a:p>
            <a:pPr>
              <a:lnSpc>
                <a:spcPct val="80000"/>
              </a:lnSpc>
            </a:pPr>
            <a:r>
              <a:rPr lang="pl-PL" altLang="pl-PL" sz="2400" dirty="0">
                <a:solidFill>
                  <a:srgbClr val="0070C0"/>
                </a:solidFill>
              </a:rPr>
              <a:t>Wykazują większą samoświadomość.</a:t>
            </a:r>
            <a:r>
              <a:rPr lang="en-AU" altLang="pl-PL" sz="2400" dirty="0">
                <a:solidFill>
                  <a:srgbClr val="0070C0"/>
                </a:solidFill>
              </a:rPr>
              <a:t> </a:t>
            </a:r>
          </a:p>
          <a:p>
            <a:pPr>
              <a:lnSpc>
                <a:spcPct val="80000"/>
              </a:lnSpc>
            </a:pPr>
            <a:r>
              <a:rPr lang="pl-PL" altLang="pl-PL" sz="2400" dirty="0">
                <a:solidFill>
                  <a:srgbClr val="0070C0"/>
                </a:solidFill>
              </a:rPr>
              <a:t>Częściej przyjmują krytykę w bardzo personalny sposób.</a:t>
            </a:r>
            <a:endParaRPr lang="en-AU" altLang="pl-PL" sz="2400" dirty="0">
              <a:solidFill>
                <a:srgbClr val="0070C0"/>
              </a:solidFill>
            </a:endParaRPr>
          </a:p>
        </p:txBody>
      </p:sp>
      <p:pic>
        <p:nvPicPr>
          <p:cNvPr id="69637" name="Picture 5">
            <a:extLst>
              <a:ext uri="{FF2B5EF4-FFF2-40B4-BE49-F238E27FC236}">
                <a16:creationId xmlns:a16="http://schemas.microsoft.com/office/drawing/2014/main" id="{EBC12B48-3568-DD49-8039-364754A459B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5214938"/>
            <a:ext cx="9144000" cy="1643062"/>
          </a:xfrm>
          <a:noFill/>
        </p:spPr>
      </p:pic>
    </p:spTree>
    <p:extLst>
      <p:ext uri="{BB962C8B-B14F-4D97-AF65-F5344CB8AC3E}">
        <p14:creationId xmlns:p14="http://schemas.microsoft.com/office/powerpoint/2010/main" val="425596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40">
                                            <p:txEl>
                                              <p:pRg st="0" end="0"/>
                                            </p:txEl>
                                          </p:spTgt>
                                        </p:tgtEl>
                                        <p:attrNameLst>
                                          <p:attrName>style.visibility</p:attrName>
                                        </p:attrNameLst>
                                      </p:cBhvr>
                                      <p:to>
                                        <p:strVal val="visible"/>
                                      </p:to>
                                    </p:set>
                                    <p:anim calcmode="lin" valueType="num">
                                      <p:cBhvr additive="base">
                                        <p:cTn id="7" dur="500" fill="hold"/>
                                        <p:tgtEl>
                                          <p:spTgt spid="696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40">
                                            <p:txEl>
                                              <p:pRg st="1" end="1"/>
                                            </p:txEl>
                                          </p:spTgt>
                                        </p:tgtEl>
                                        <p:attrNameLst>
                                          <p:attrName>style.visibility</p:attrName>
                                        </p:attrNameLst>
                                      </p:cBhvr>
                                      <p:to>
                                        <p:strVal val="visible"/>
                                      </p:to>
                                    </p:set>
                                    <p:anim calcmode="lin" valueType="num">
                                      <p:cBhvr additive="base">
                                        <p:cTn id="13" dur="500" fill="hold"/>
                                        <p:tgtEl>
                                          <p:spTgt spid="696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40">
                                            <p:txEl>
                                              <p:pRg st="2" end="2"/>
                                            </p:txEl>
                                          </p:spTgt>
                                        </p:tgtEl>
                                        <p:attrNameLst>
                                          <p:attrName>style.visibility</p:attrName>
                                        </p:attrNameLst>
                                      </p:cBhvr>
                                      <p:to>
                                        <p:strVal val="visible"/>
                                      </p:to>
                                    </p:set>
                                    <p:anim calcmode="lin" valueType="num">
                                      <p:cBhvr additive="base">
                                        <p:cTn id="19" dur="500" fill="hold"/>
                                        <p:tgtEl>
                                          <p:spTgt spid="696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640">
                                            <p:txEl>
                                              <p:pRg st="3" end="3"/>
                                            </p:txEl>
                                          </p:spTgt>
                                        </p:tgtEl>
                                        <p:attrNameLst>
                                          <p:attrName>style.visibility</p:attrName>
                                        </p:attrNameLst>
                                      </p:cBhvr>
                                      <p:to>
                                        <p:strVal val="visible"/>
                                      </p:to>
                                    </p:set>
                                    <p:anim calcmode="lin" valueType="num">
                                      <p:cBhvr additive="base">
                                        <p:cTn id="25" dur="500" fill="hold"/>
                                        <p:tgtEl>
                                          <p:spTgt spid="696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9640">
                                            <p:txEl>
                                              <p:pRg st="4" end="4"/>
                                            </p:txEl>
                                          </p:spTgt>
                                        </p:tgtEl>
                                        <p:attrNameLst>
                                          <p:attrName>style.visibility</p:attrName>
                                        </p:attrNameLst>
                                      </p:cBhvr>
                                      <p:to>
                                        <p:strVal val="visible"/>
                                      </p:to>
                                    </p:set>
                                    <p:anim calcmode="lin" valueType="num">
                                      <p:cBhvr additive="base">
                                        <p:cTn id="31" dur="500" fill="hold"/>
                                        <p:tgtEl>
                                          <p:spTgt spid="6964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9640">
                                            <p:txEl>
                                              <p:pRg st="5" end="5"/>
                                            </p:txEl>
                                          </p:spTgt>
                                        </p:tgtEl>
                                        <p:attrNameLst>
                                          <p:attrName>style.visibility</p:attrName>
                                        </p:attrNameLst>
                                      </p:cBhvr>
                                      <p:to>
                                        <p:strVal val="visible"/>
                                      </p:to>
                                    </p:set>
                                    <p:anim calcmode="lin" valueType="num">
                                      <p:cBhvr additive="base">
                                        <p:cTn id="37" dur="500" fill="hold"/>
                                        <p:tgtEl>
                                          <p:spTgt spid="6964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96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9640">
                                            <p:txEl>
                                              <p:pRg st="6" end="6"/>
                                            </p:txEl>
                                          </p:spTgt>
                                        </p:tgtEl>
                                        <p:attrNameLst>
                                          <p:attrName>style.visibility</p:attrName>
                                        </p:attrNameLst>
                                      </p:cBhvr>
                                      <p:to>
                                        <p:strVal val="visible"/>
                                      </p:to>
                                    </p:set>
                                    <p:anim calcmode="lin" valueType="num">
                                      <p:cBhvr additive="base">
                                        <p:cTn id="43" dur="500" fill="hold"/>
                                        <p:tgtEl>
                                          <p:spTgt spid="6964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964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9640">
                                            <p:txEl>
                                              <p:pRg st="7" end="7"/>
                                            </p:txEl>
                                          </p:spTgt>
                                        </p:tgtEl>
                                        <p:attrNameLst>
                                          <p:attrName>style.visibility</p:attrName>
                                        </p:attrNameLst>
                                      </p:cBhvr>
                                      <p:to>
                                        <p:strVal val="visible"/>
                                      </p:to>
                                    </p:set>
                                    <p:anim calcmode="lin" valueType="num">
                                      <p:cBhvr additive="base">
                                        <p:cTn id="49" dur="500" fill="hold"/>
                                        <p:tgtEl>
                                          <p:spTgt spid="6964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964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9640">
                                            <p:txEl>
                                              <p:pRg st="8" end="8"/>
                                            </p:txEl>
                                          </p:spTgt>
                                        </p:tgtEl>
                                        <p:attrNameLst>
                                          <p:attrName>style.visibility</p:attrName>
                                        </p:attrNameLst>
                                      </p:cBhvr>
                                      <p:to>
                                        <p:strVal val="visible"/>
                                      </p:to>
                                    </p:set>
                                    <p:anim calcmode="lin" valueType="num">
                                      <p:cBhvr additive="base">
                                        <p:cTn id="55" dur="500" fill="hold"/>
                                        <p:tgtEl>
                                          <p:spTgt spid="6964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964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9640">
                                            <p:txEl>
                                              <p:pRg st="9" end="9"/>
                                            </p:txEl>
                                          </p:spTgt>
                                        </p:tgtEl>
                                        <p:attrNameLst>
                                          <p:attrName>style.visibility</p:attrName>
                                        </p:attrNameLst>
                                      </p:cBhvr>
                                      <p:to>
                                        <p:strVal val="visible"/>
                                      </p:to>
                                    </p:set>
                                    <p:anim calcmode="lin" valueType="num">
                                      <p:cBhvr additive="base">
                                        <p:cTn id="61" dur="500" fill="hold"/>
                                        <p:tgtEl>
                                          <p:spTgt spid="69640">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964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9640">
                                            <p:txEl>
                                              <p:pRg st="10" end="10"/>
                                            </p:txEl>
                                          </p:spTgt>
                                        </p:tgtEl>
                                        <p:attrNameLst>
                                          <p:attrName>style.visibility</p:attrName>
                                        </p:attrNameLst>
                                      </p:cBhvr>
                                      <p:to>
                                        <p:strVal val="visible"/>
                                      </p:to>
                                    </p:set>
                                    <p:anim calcmode="lin" valueType="num">
                                      <p:cBhvr additive="base">
                                        <p:cTn id="67" dur="500" fill="hold"/>
                                        <p:tgtEl>
                                          <p:spTgt spid="69640">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964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69637"/>
                                        </p:tgtEl>
                                        <p:attrNameLst>
                                          <p:attrName>style.visibility</p:attrName>
                                        </p:attrNameLst>
                                      </p:cBhvr>
                                      <p:to>
                                        <p:strVal val="visible"/>
                                      </p:to>
                                    </p:set>
                                    <p:anim calcmode="lin" valueType="num">
                                      <p:cBhvr additive="base">
                                        <p:cTn id="73" dur="500" fill="hold"/>
                                        <p:tgtEl>
                                          <p:spTgt spid="69637"/>
                                        </p:tgtEl>
                                        <p:attrNameLst>
                                          <p:attrName>ppt_x</p:attrName>
                                        </p:attrNameLst>
                                      </p:cBhvr>
                                      <p:tavLst>
                                        <p:tav tm="0">
                                          <p:val>
                                            <p:strVal val="#ppt_x"/>
                                          </p:val>
                                        </p:tav>
                                        <p:tav tm="100000">
                                          <p:val>
                                            <p:strVal val="#ppt_x"/>
                                          </p:val>
                                        </p:tav>
                                      </p:tavLst>
                                    </p:anim>
                                    <p:anim calcmode="lin" valueType="num">
                                      <p:cBhvr additive="base">
                                        <p:cTn id="74" dur="500" fill="hold"/>
                                        <p:tgtEl>
                                          <p:spTgt spid="696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90446E-9AE9-D948-B036-38EBC7BCCB44}"/>
              </a:ext>
            </a:extLst>
          </p:cNvPr>
          <p:cNvSpPr/>
          <p:nvPr/>
        </p:nvSpPr>
        <p:spPr>
          <a:xfrm>
            <a:off x="623392" y="2921168"/>
            <a:ext cx="9577064" cy="1015663"/>
          </a:xfrm>
          <a:prstGeom prst="rect">
            <a:avLst/>
          </a:prstGeom>
        </p:spPr>
        <p:txBody>
          <a:bodyPr wrap="square">
            <a:spAutoFit/>
          </a:bodyPr>
          <a:lstStyle/>
          <a:p>
            <a:r>
              <a:rPr lang="en-GB" sz="6000" dirty="0">
                <a:solidFill>
                  <a:srgbClr val="B7344A"/>
                </a:solidFill>
                <a:latin typeface="Arial Light" pitchFamily="2" charset="0"/>
                <a:cs typeface="Arial Black" panose="020B0604020202020204" pitchFamily="34" charset="0"/>
              </a:rPr>
              <a:t>Co </a:t>
            </a:r>
            <a:r>
              <a:rPr lang="en-GB" sz="6000" dirty="0" err="1">
                <a:solidFill>
                  <a:srgbClr val="B7344A"/>
                </a:solidFill>
                <a:latin typeface="Arial Light" pitchFamily="2" charset="0"/>
                <a:cs typeface="Arial Black" panose="020B0604020202020204" pitchFamily="34" charset="0"/>
              </a:rPr>
              <a:t>dalej</a:t>
            </a:r>
            <a:r>
              <a:rPr lang="en-GB" sz="6000" dirty="0">
                <a:solidFill>
                  <a:srgbClr val="B7344A"/>
                </a:solidFill>
                <a:latin typeface="Arial Light" pitchFamily="2" charset="0"/>
                <a:cs typeface="Arial Black" panose="020B0604020202020204" pitchFamily="34" charset="0"/>
              </a:rPr>
              <a:t>?  </a:t>
            </a:r>
          </a:p>
        </p:txBody>
      </p:sp>
    </p:spTree>
    <p:extLst>
      <p:ext uri="{BB962C8B-B14F-4D97-AF65-F5344CB8AC3E}">
        <p14:creationId xmlns:p14="http://schemas.microsoft.com/office/powerpoint/2010/main" val="14479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07368" y="345069"/>
            <a:ext cx="10585176" cy="461665"/>
          </a:xfrm>
          <a:prstGeom prst="rect">
            <a:avLst/>
          </a:prstGeom>
          <a:noFill/>
          <a:ln w="9525">
            <a:noFill/>
            <a:miter lim="800000"/>
            <a:headEnd/>
            <a:tailEnd/>
          </a:ln>
        </p:spPr>
        <p:txBody>
          <a:bodyPr wrap="square">
            <a:spAutoFit/>
          </a:bodyPr>
          <a:lstStyle/>
          <a:p>
            <a:r>
              <a:rPr lang="en-GB" sz="2400" dirty="0">
                <a:solidFill>
                  <a:srgbClr val="B7344A"/>
                </a:solidFill>
                <a:latin typeface="Arial Light" pitchFamily="2" charset="0"/>
                <a:cs typeface="Arial Black" panose="020B0604020202020204" pitchFamily="34" charset="0"/>
              </a:rPr>
              <a:t>KONFLIKTY – JAK JE ROZWIĄZUJEMY</a:t>
            </a:r>
          </a:p>
        </p:txBody>
      </p:sp>
      <p:sp>
        <p:nvSpPr>
          <p:cNvPr id="4" name="TextBox 3"/>
          <p:cNvSpPr txBox="1"/>
          <p:nvPr/>
        </p:nvSpPr>
        <p:spPr>
          <a:xfrm>
            <a:off x="191344" y="1700808"/>
            <a:ext cx="5904656" cy="3339376"/>
          </a:xfrm>
          <a:prstGeom prst="rect">
            <a:avLst/>
          </a:prstGeom>
          <a:noFill/>
        </p:spPr>
        <p:txBody>
          <a:bodyPr wrap="square" rtlCol="0">
            <a:spAutoFit/>
          </a:bodyPr>
          <a:lstStyle/>
          <a:p>
            <a:pPr>
              <a:spcAft>
                <a:spcPts val="600"/>
              </a:spcAft>
            </a:pPr>
            <a:r>
              <a:rPr lang="pl-PL" sz="1600" dirty="0"/>
              <a:t>Co oznacza dla Ciebie osobiście i dla Twojego zespołu słowo  „konflikt”? </a:t>
            </a:r>
          </a:p>
          <a:p>
            <a:pPr>
              <a:spcAft>
                <a:spcPts val="600"/>
              </a:spcAft>
            </a:pPr>
            <a:endParaRPr lang="pl-PL" sz="1600" dirty="0"/>
          </a:p>
          <a:p>
            <a:pPr>
              <a:spcAft>
                <a:spcPts val="600"/>
              </a:spcAft>
            </a:pPr>
            <a:r>
              <a:rPr lang="pl-PL" sz="1600" dirty="0"/>
              <a:t>Poproś osoby, aby poświęciły trochę czasu na zastanowienie się nad ich związkiem z konfliktem (skorzystaj z dołączonej ulotki) </a:t>
            </a:r>
          </a:p>
          <a:p>
            <a:pPr>
              <a:spcAft>
                <a:spcPts val="600"/>
              </a:spcAft>
            </a:pPr>
            <a:endParaRPr lang="pl-PL" sz="1600" dirty="0"/>
          </a:p>
          <a:p>
            <a:pPr>
              <a:spcAft>
                <a:spcPts val="600"/>
              </a:spcAft>
            </a:pPr>
            <a:r>
              <a:rPr lang="pl-PL" sz="1600" dirty="0"/>
              <a:t>Poproś zespół / pary, aby omówili, kiedy konflikt jest pomocny w zespole, a kiedy nie? </a:t>
            </a:r>
          </a:p>
          <a:p>
            <a:pPr>
              <a:spcAft>
                <a:spcPts val="600"/>
              </a:spcAft>
            </a:pPr>
            <a:endParaRPr lang="pl-PL" sz="1600" dirty="0"/>
          </a:p>
          <a:p>
            <a:pPr>
              <a:spcAft>
                <a:spcPts val="600"/>
              </a:spcAft>
            </a:pPr>
            <a:r>
              <a:rPr lang="pl-PL" sz="1600" dirty="0"/>
              <a:t>Co oznacza dla Was konflikt?</a:t>
            </a:r>
          </a:p>
          <a:p>
            <a:pPr>
              <a:spcAft>
                <a:spcPts val="600"/>
              </a:spcAft>
            </a:pPr>
            <a:endParaRPr lang="pl-PL" sz="1600" dirty="0"/>
          </a:p>
        </p:txBody>
      </p:sp>
      <p:sp>
        <p:nvSpPr>
          <p:cNvPr id="5" name="TextBox 4">
            <a:extLst>
              <a:ext uri="{FF2B5EF4-FFF2-40B4-BE49-F238E27FC236}">
                <a16:creationId xmlns:a16="http://schemas.microsoft.com/office/drawing/2014/main" id="{6B2F29F3-6263-8747-8527-61C1B50C7A60}"/>
              </a:ext>
            </a:extLst>
          </p:cNvPr>
          <p:cNvSpPr txBox="1"/>
          <p:nvPr/>
        </p:nvSpPr>
        <p:spPr>
          <a:xfrm>
            <a:off x="6431364" y="1700808"/>
            <a:ext cx="5549633" cy="3031599"/>
          </a:xfrm>
          <a:prstGeom prst="rect">
            <a:avLst/>
          </a:prstGeom>
          <a:noFill/>
        </p:spPr>
        <p:txBody>
          <a:bodyPr wrap="square" rtlCol="0">
            <a:spAutoFit/>
          </a:bodyPr>
          <a:lstStyle/>
          <a:p>
            <a:pPr>
              <a:spcAft>
                <a:spcPts val="600"/>
              </a:spcAft>
            </a:pPr>
            <a:r>
              <a:rPr lang="pl-PL" sz="1600" dirty="0"/>
              <a:t>Czy możecie  przypomnieć sobie moment, w którym Wasz zespół był w konflikcie, nie zgadzał się lub zablokował swoje działania - co spowodowało to napięcie, czy problem został rozwiązany, a jeśli tak - w jaki sposób? </a:t>
            </a:r>
          </a:p>
          <a:p>
            <a:pPr>
              <a:spcAft>
                <a:spcPts val="600"/>
              </a:spcAft>
            </a:pPr>
            <a:r>
              <a:rPr lang="pl-PL" sz="1600" dirty="0"/>
              <a:t>Jakie są zalety i wady sposobu, w jaki obecnie rozwiązujecie problemy? </a:t>
            </a:r>
          </a:p>
          <a:p>
            <a:pPr>
              <a:spcAft>
                <a:spcPts val="600"/>
              </a:spcAft>
            </a:pPr>
            <a:r>
              <a:rPr lang="pl-PL" sz="1600" dirty="0"/>
              <a:t>W jaki sposób Wasz zespół rozwiązuje problemy wywołane przez osoby spoza zespołu? </a:t>
            </a:r>
          </a:p>
          <a:p>
            <a:pPr>
              <a:spcAft>
                <a:spcPts val="600"/>
              </a:spcAft>
            </a:pPr>
            <a:r>
              <a:rPr lang="pl-PL" sz="1600" dirty="0"/>
              <a:t>Czy mogą opowiedzieć o sytuacjach w których próbowaliście innego podejścia do rozwiązywania problemów indywidualnych lub zespołowych?</a:t>
            </a:r>
            <a:endParaRPr lang="en-US" sz="1500" dirty="0">
              <a:solidFill>
                <a:srgbClr val="333333"/>
              </a:solidFill>
              <a:latin typeface="Arial Light" pitchFamily="2" charset="0"/>
              <a:cs typeface="Arial" pitchFamily="34" charset="0"/>
            </a:endParaRPr>
          </a:p>
        </p:txBody>
      </p:sp>
      <p:cxnSp>
        <p:nvCxnSpPr>
          <p:cNvPr id="9" name="Straight Connector 8">
            <a:extLst>
              <a:ext uri="{FF2B5EF4-FFF2-40B4-BE49-F238E27FC236}">
                <a16:creationId xmlns:a16="http://schemas.microsoft.com/office/drawing/2014/main" id="{ECBD98D1-3B27-D948-9D58-FCA861266459}"/>
              </a:ext>
            </a:extLst>
          </p:cNvPr>
          <p:cNvCxnSpPr/>
          <p:nvPr/>
        </p:nvCxnSpPr>
        <p:spPr>
          <a:xfrm>
            <a:off x="407368" y="5229200"/>
            <a:ext cx="1130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96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228" y="1065229"/>
            <a:ext cx="8520067" cy="338554"/>
          </a:xfrm>
          <a:prstGeom prst="rect">
            <a:avLst/>
          </a:prstGeom>
        </p:spPr>
        <p:txBody>
          <a:bodyPr wrap="square">
            <a:spAutoFit/>
          </a:bodyPr>
          <a:lstStyle/>
          <a:p>
            <a:r>
              <a:rPr lang="en-GB" sz="1600" dirty="0" err="1">
                <a:solidFill>
                  <a:schemeClr val="bg1">
                    <a:lumMod val="65000"/>
                  </a:schemeClr>
                </a:solidFill>
                <a:latin typeface="Arial Light" pitchFamily="2" charset="0"/>
                <a:cs typeface="Arial" pitchFamily="34" charset="0"/>
              </a:rPr>
              <a:t>Unikasz</a:t>
            </a:r>
            <a:r>
              <a:rPr lang="en-GB" sz="1600" dirty="0">
                <a:solidFill>
                  <a:schemeClr val="bg1">
                    <a:lumMod val="65000"/>
                  </a:schemeClr>
                </a:solidFill>
                <a:latin typeface="Arial Light" pitchFamily="2" charset="0"/>
                <a:cs typeface="Arial" pitchFamily="34" charset="0"/>
              </a:rPr>
              <a:t> z </a:t>
            </a:r>
            <a:r>
              <a:rPr lang="en-GB" sz="1600" dirty="0" err="1">
                <a:solidFill>
                  <a:schemeClr val="bg1">
                    <a:lumMod val="65000"/>
                  </a:schemeClr>
                </a:solidFill>
                <a:latin typeface="Arial Light" pitchFamily="2" charset="0"/>
                <a:cs typeface="Arial" pitchFamily="34" charset="0"/>
              </a:rPr>
              <a:t>powodu</a:t>
            </a:r>
            <a:r>
              <a:rPr lang="en-GB" sz="1600" dirty="0">
                <a:solidFill>
                  <a:schemeClr val="bg1">
                    <a:lumMod val="65000"/>
                  </a:schemeClr>
                </a:solidFill>
                <a:latin typeface="Arial Light" pitchFamily="2" charset="0"/>
                <a:cs typeface="Arial" pitchFamily="34" charset="0"/>
              </a:rPr>
              <a:t> </a:t>
            </a:r>
            <a:r>
              <a:rPr lang="en-GB" sz="1600" dirty="0" err="1">
                <a:solidFill>
                  <a:schemeClr val="bg1">
                    <a:lumMod val="65000"/>
                  </a:schemeClr>
                </a:solidFill>
                <a:latin typeface="Arial Light" pitchFamily="2" charset="0"/>
                <a:cs typeface="Arial" pitchFamily="34" charset="0"/>
              </a:rPr>
              <a:t>własnych</a:t>
            </a:r>
            <a:r>
              <a:rPr lang="en-GB" sz="1600" dirty="0">
                <a:solidFill>
                  <a:schemeClr val="bg1">
                    <a:lumMod val="65000"/>
                  </a:schemeClr>
                </a:solidFill>
                <a:latin typeface="Arial Light" pitchFamily="2" charset="0"/>
                <a:cs typeface="Arial" pitchFamily="34" charset="0"/>
              </a:rPr>
              <a:t> </a:t>
            </a:r>
            <a:r>
              <a:rPr lang="en-GB" sz="1600" dirty="0" err="1">
                <a:solidFill>
                  <a:schemeClr val="bg1">
                    <a:lumMod val="65000"/>
                  </a:schemeClr>
                </a:solidFill>
                <a:latin typeface="Arial Light" pitchFamily="2" charset="0"/>
                <a:cs typeface="Arial" pitchFamily="34" charset="0"/>
              </a:rPr>
              <a:t>obaw</a:t>
            </a:r>
            <a:r>
              <a:rPr lang="en-GB" sz="1600" dirty="0">
                <a:solidFill>
                  <a:schemeClr val="bg1">
                    <a:lumMod val="65000"/>
                  </a:schemeClr>
                </a:solidFill>
                <a:latin typeface="Arial Light" pitchFamily="2" charset="0"/>
                <a:cs typeface="Arial" pitchFamily="34" charset="0"/>
              </a:rPr>
              <a:t> </a:t>
            </a:r>
            <a:r>
              <a:rPr lang="en-GB" sz="1600" dirty="0" err="1">
                <a:solidFill>
                  <a:schemeClr val="bg1">
                    <a:lumMod val="65000"/>
                  </a:schemeClr>
                </a:solidFill>
                <a:latin typeface="Arial Light" pitchFamily="2" charset="0"/>
                <a:cs typeface="Arial" pitchFamily="34" charset="0"/>
              </a:rPr>
              <a:t>lub</a:t>
            </a:r>
            <a:r>
              <a:rPr lang="en-GB" sz="1600" dirty="0">
                <a:solidFill>
                  <a:schemeClr val="bg1">
                    <a:lumMod val="65000"/>
                  </a:schemeClr>
                </a:solidFill>
                <a:latin typeface="Arial Light" pitchFamily="2" charset="0"/>
                <a:cs typeface="Arial" pitchFamily="34" charset="0"/>
              </a:rPr>
              <a:t> </a:t>
            </a:r>
            <a:r>
              <a:rPr lang="en-GB" sz="1600" dirty="0" err="1">
                <a:solidFill>
                  <a:schemeClr val="bg1">
                    <a:lumMod val="65000"/>
                  </a:schemeClr>
                </a:solidFill>
                <a:latin typeface="Arial Light" pitchFamily="2" charset="0"/>
                <a:cs typeface="Arial" pitchFamily="34" charset="0"/>
              </a:rPr>
              <a:t>cudzych</a:t>
            </a:r>
            <a:r>
              <a:rPr lang="en-GB" sz="1600" dirty="0">
                <a:solidFill>
                  <a:schemeClr val="bg1">
                    <a:lumMod val="65000"/>
                  </a:schemeClr>
                </a:solidFill>
                <a:latin typeface="Arial Light" pitchFamily="2" charset="0"/>
                <a:cs typeface="Arial" pitchFamily="34" charset="0"/>
              </a:rPr>
              <a:t> </a:t>
            </a:r>
            <a:r>
              <a:rPr lang="en-GB" sz="1600" dirty="0" err="1">
                <a:solidFill>
                  <a:schemeClr val="bg1">
                    <a:lumMod val="65000"/>
                  </a:schemeClr>
                </a:solidFill>
                <a:latin typeface="Arial Light" pitchFamily="2" charset="0"/>
                <a:cs typeface="Arial" pitchFamily="34" charset="0"/>
              </a:rPr>
              <a:t>obaw</a:t>
            </a:r>
            <a:endParaRPr lang="en-GB" sz="1600" dirty="0">
              <a:solidFill>
                <a:schemeClr val="bg1">
                  <a:lumMod val="65000"/>
                </a:schemeClr>
              </a:solidFill>
              <a:latin typeface="Arial Light" pitchFamily="2" charset="0"/>
              <a:cs typeface="Arial" pitchFamily="34" charset="0"/>
            </a:endParaRPr>
          </a:p>
        </p:txBody>
      </p:sp>
      <p:pic>
        <p:nvPicPr>
          <p:cNvPr id="7" name="Picture 6"/>
          <p:cNvPicPr>
            <a:picLocks noChangeAspect="1"/>
          </p:cNvPicPr>
          <p:nvPr/>
        </p:nvPicPr>
        <p:blipFill>
          <a:blip r:embed="rId3">
            <a:alphaModFix amt="70000"/>
          </a:blip>
          <a:stretch>
            <a:fillRect/>
          </a:stretch>
        </p:blipFill>
        <p:spPr>
          <a:xfrm>
            <a:off x="10704512" y="198899"/>
            <a:ext cx="1303381" cy="1285885"/>
          </a:xfrm>
          <a:prstGeom prst="rect">
            <a:avLst/>
          </a:prstGeom>
        </p:spPr>
      </p:pic>
      <p:sp>
        <p:nvSpPr>
          <p:cNvPr id="8" name="L-Shape 7"/>
          <p:cNvSpPr/>
          <p:nvPr/>
        </p:nvSpPr>
        <p:spPr bwMode="auto">
          <a:xfrm rot="16200000" flipV="1">
            <a:off x="10764264" y="843382"/>
            <a:ext cx="611398" cy="615345"/>
          </a:xfrm>
          <a:prstGeom prst="corner">
            <a:avLst>
              <a:gd name="adj1" fmla="val 57515"/>
              <a:gd name="adj2" fmla="val 56852"/>
            </a:avLst>
          </a:prstGeom>
          <a:solidFill>
            <a:srgbClr val="C125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GB" sz="1100" dirty="0">
                <a:ea typeface="Times New Roman"/>
                <a:cs typeface="Times New Roman"/>
              </a:rPr>
              <a:t> </a:t>
            </a:r>
            <a:endParaRPr lang="en-GB" sz="1100" dirty="0">
              <a:ea typeface="Calibri"/>
              <a:cs typeface="Times New Roman"/>
            </a:endParaRPr>
          </a:p>
        </p:txBody>
      </p:sp>
      <p:sp>
        <p:nvSpPr>
          <p:cNvPr id="9" name="TextBox 8">
            <a:extLst>
              <a:ext uri="{FF2B5EF4-FFF2-40B4-BE49-F238E27FC236}">
                <a16:creationId xmlns:a16="http://schemas.microsoft.com/office/drawing/2014/main" id="{EB9F7551-424C-44AA-A3AB-B333A1B50C7D}"/>
              </a:ext>
            </a:extLst>
          </p:cNvPr>
          <p:cNvSpPr txBox="1"/>
          <p:nvPr/>
        </p:nvSpPr>
        <p:spPr>
          <a:xfrm>
            <a:off x="1959975" y="6300028"/>
            <a:ext cx="418704" cy="369332"/>
          </a:xfrm>
          <a:prstGeom prst="rect">
            <a:avLst/>
          </a:prstGeom>
          <a:noFill/>
        </p:spPr>
        <p:txBody>
          <a:bodyPr wrap="none" rtlCol="0">
            <a:spAutoFit/>
          </a:bodyPr>
          <a:lstStyle/>
          <a:p>
            <a:r>
              <a:rPr lang="en-GB">
                <a:solidFill>
                  <a:schemeClr val="bg1"/>
                </a:solidFill>
              </a:rPr>
              <a:t>70</a:t>
            </a:r>
          </a:p>
        </p:txBody>
      </p:sp>
      <p:sp>
        <p:nvSpPr>
          <p:cNvPr id="11" name="Rectangle 10">
            <a:extLst>
              <a:ext uri="{FF2B5EF4-FFF2-40B4-BE49-F238E27FC236}">
                <a16:creationId xmlns:a16="http://schemas.microsoft.com/office/drawing/2014/main" id="{BF0B2C8F-AE49-874E-909C-042727633962}"/>
              </a:ext>
            </a:extLst>
          </p:cNvPr>
          <p:cNvSpPr/>
          <p:nvPr/>
        </p:nvSpPr>
        <p:spPr>
          <a:xfrm>
            <a:off x="245563" y="588632"/>
            <a:ext cx="3060453" cy="461665"/>
          </a:xfrm>
          <a:prstGeom prst="rect">
            <a:avLst/>
          </a:prstGeom>
        </p:spPr>
        <p:txBody>
          <a:bodyPr wrap="none">
            <a:spAutoFit/>
          </a:bodyPr>
          <a:lstStyle/>
          <a:p>
            <a:r>
              <a:rPr lang="en-GB" sz="2400" dirty="0" err="1">
                <a:solidFill>
                  <a:srgbClr val="B7344A"/>
                </a:solidFill>
                <a:latin typeface="Arial Light" pitchFamily="2" charset="0"/>
                <a:cs typeface="Arial Black" panose="020B0604020202020204" pitchFamily="34" charset="0"/>
              </a:rPr>
              <a:t>Podejście</a:t>
            </a:r>
            <a:r>
              <a:rPr lang="en-GB" sz="2400" dirty="0">
                <a:solidFill>
                  <a:srgbClr val="B7344A"/>
                </a:solidFill>
                <a:latin typeface="Arial Light" pitchFamily="2" charset="0"/>
                <a:cs typeface="Arial Black" panose="020B0604020202020204" pitchFamily="34" charset="0"/>
              </a:rPr>
              <a:t> UNIKANIE</a:t>
            </a:r>
          </a:p>
        </p:txBody>
      </p:sp>
      <p:sp>
        <p:nvSpPr>
          <p:cNvPr id="12" name="TextBox 11">
            <a:extLst>
              <a:ext uri="{FF2B5EF4-FFF2-40B4-BE49-F238E27FC236}">
                <a16:creationId xmlns:a16="http://schemas.microsoft.com/office/drawing/2014/main" id="{6EC3523E-E867-BF46-B36E-FD06750809E2}"/>
              </a:ext>
            </a:extLst>
          </p:cNvPr>
          <p:cNvSpPr txBox="1"/>
          <p:nvPr/>
        </p:nvSpPr>
        <p:spPr>
          <a:xfrm>
            <a:off x="241599" y="1844238"/>
            <a:ext cx="3600000" cy="3816429"/>
          </a:xfrm>
          <a:prstGeom prst="rect">
            <a:avLst/>
          </a:prstGeom>
          <a:noFill/>
        </p:spPr>
        <p:txBody>
          <a:bodyPr wrap="square">
            <a:spAutoFit/>
          </a:bodyPr>
          <a:lstStyle/>
          <a:p>
            <a:pPr eaLnBrk="1" hangingPunct="1">
              <a:defRPr/>
            </a:pPr>
            <a:r>
              <a:rPr lang="en-GB" dirty="0" err="1">
                <a:solidFill>
                  <a:srgbClr val="C12545"/>
                </a:solidFill>
                <a:latin typeface="Arial Light" pitchFamily="2" charset="0"/>
                <a:cs typeface="Arial" pitchFamily="34" charset="0"/>
              </a:rPr>
              <a:t>Styl</a:t>
            </a:r>
            <a:r>
              <a:rPr lang="en-GB" dirty="0">
                <a:solidFill>
                  <a:srgbClr val="C12545"/>
                </a:solidFill>
                <a:latin typeface="Arial Light" pitchFamily="2" charset="0"/>
                <a:cs typeface="Arial" pitchFamily="34" charset="0"/>
              </a:rPr>
              <a:t> </a:t>
            </a:r>
            <a:r>
              <a:rPr lang="en-GB" dirty="0" err="1">
                <a:solidFill>
                  <a:srgbClr val="C12545"/>
                </a:solidFill>
                <a:latin typeface="Arial Light" pitchFamily="2" charset="0"/>
                <a:cs typeface="Arial" pitchFamily="34" charset="0"/>
              </a:rPr>
              <a:t>Unikanie</a:t>
            </a:r>
            <a:r>
              <a:rPr lang="en-GB" dirty="0">
                <a:solidFill>
                  <a:srgbClr val="C12545"/>
                </a:solidFill>
                <a:latin typeface="Arial Light" pitchFamily="2" charset="0"/>
                <a:cs typeface="Arial" pitchFamily="34" charset="0"/>
              </a:rPr>
              <a:t> jest </a:t>
            </a:r>
            <a:r>
              <a:rPr lang="en-GB" dirty="0" err="1">
                <a:solidFill>
                  <a:srgbClr val="C12545"/>
                </a:solidFill>
                <a:latin typeface="Arial Light" pitchFamily="2" charset="0"/>
                <a:cs typeface="Arial" pitchFamily="34" charset="0"/>
              </a:rPr>
              <a:t>przydatny</a:t>
            </a:r>
            <a:r>
              <a:rPr lang="en-GB" dirty="0">
                <a:solidFill>
                  <a:srgbClr val="C12545"/>
                </a:solidFill>
                <a:latin typeface="Arial Light" pitchFamily="2" charset="0"/>
                <a:cs typeface="Arial" pitchFamily="34" charset="0"/>
              </a:rPr>
              <a:t> </a:t>
            </a:r>
            <a:r>
              <a:rPr lang="en-GB" dirty="0" err="1">
                <a:solidFill>
                  <a:srgbClr val="C12545"/>
                </a:solidFill>
                <a:latin typeface="Arial Light" pitchFamily="2" charset="0"/>
                <a:cs typeface="Arial" pitchFamily="34" charset="0"/>
              </a:rPr>
              <a:t>kiedy</a:t>
            </a:r>
            <a:r>
              <a:rPr lang="en-GB" dirty="0">
                <a:solidFill>
                  <a:srgbClr val="C12545"/>
                </a:solidFill>
                <a:latin typeface="Arial Light" pitchFamily="2" charset="0"/>
                <a:cs typeface="Arial" pitchFamily="34" charset="0"/>
              </a:rPr>
              <a:t> …</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an issue is unimportant or other, more important issues are pressing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you have less control or influence in a situation </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there is a need for “cooling down” and coming back to an issue with level heads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gathering more information is more useful than an immediate decision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others can resolve the issue more effectively</a:t>
            </a:r>
          </a:p>
        </p:txBody>
      </p:sp>
      <p:sp>
        <p:nvSpPr>
          <p:cNvPr id="13" name="TextBox 12">
            <a:extLst>
              <a:ext uri="{FF2B5EF4-FFF2-40B4-BE49-F238E27FC236}">
                <a16:creationId xmlns:a16="http://schemas.microsoft.com/office/drawing/2014/main" id="{C5061E63-18D3-BE42-847F-F30BEB15406E}"/>
              </a:ext>
            </a:extLst>
          </p:cNvPr>
          <p:cNvSpPr txBox="1"/>
          <p:nvPr/>
        </p:nvSpPr>
        <p:spPr>
          <a:xfrm>
            <a:off x="3671480" y="650187"/>
            <a:ext cx="3258236" cy="338554"/>
          </a:xfrm>
          <a:prstGeom prst="rect">
            <a:avLst/>
          </a:prstGeom>
          <a:noFill/>
        </p:spPr>
        <p:txBody>
          <a:bodyPr wrap="square">
            <a:spAutoFit/>
          </a:bodyPr>
          <a:lstStyle/>
          <a:p>
            <a:pPr eaLnBrk="1" hangingPunct="1">
              <a:defRPr/>
            </a:pPr>
            <a:r>
              <a:rPr lang="en-GB" sz="1600" dirty="0">
                <a:solidFill>
                  <a:schemeClr val="tx1">
                    <a:lumMod val="50000"/>
                    <a:lumOff val="50000"/>
                  </a:schemeClr>
                </a:solidFill>
                <a:latin typeface="Arial Light" pitchFamily="2" charset="0"/>
                <a:cs typeface="Arial" pitchFamily="34" charset="0"/>
              </a:rPr>
              <a:t>(</a:t>
            </a:r>
            <a:r>
              <a:rPr lang="en-GB" sz="1400" dirty="0">
                <a:solidFill>
                  <a:schemeClr val="tx1">
                    <a:lumMod val="50000"/>
                    <a:lumOff val="50000"/>
                  </a:schemeClr>
                </a:solidFill>
                <a:latin typeface="Arial Light" pitchFamily="2" charset="0"/>
                <a:cs typeface="Arial" pitchFamily="34" charset="0"/>
              </a:rPr>
              <a:t>Niska </a:t>
            </a:r>
            <a:r>
              <a:rPr lang="en-GB" sz="1400" dirty="0" err="1">
                <a:solidFill>
                  <a:schemeClr val="tx1">
                    <a:lumMod val="50000"/>
                    <a:lumOff val="50000"/>
                  </a:schemeClr>
                </a:solidFill>
                <a:latin typeface="Arial Light" pitchFamily="2" charset="0"/>
                <a:cs typeface="Arial" pitchFamily="34" charset="0"/>
              </a:rPr>
              <a:t>Wola</a:t>
            </a:r>
            <a:r>
              <a:rPr lang="en-GB" sz="1400" dirty="0">
                <a:solidFill>
                  <a:schemeClr val="tx1">
                    <a:lumMod val="50000"/>
                    <a:lumOff val="50000"/>
                  </a:schemeClr>
                </a:solidFill>
                <a:latin typeface="Arial Light" pitchFamily="2" charset="0"/>
                <a:cs typeface="Arial" pitchFamily="34" charset="0"/>
              </a:rPr>
              <a:t> + Niska </a:t>
            </a:r>
            <a:r>
              <a:rPr lang="en-GB" sz="1400" dirty="0" err="1">
                <a:solidFill>
                  <a:schemeClr val="tx1">
                    <a:lumMod val="50000"/>
                    <a:lumOff val="50000"/>
                  </a:schemeClr>
                </a:solidFill>
                <a:latin typeface="Arial Light" pitchFamily="2" charset="0"/>
                <a:cs typeface="Arial" pitchFamily="34" charset="0"/>
              </a:rPr>
              <a:t>Uczuciowość</a:t>
            </a:r>
            <a:r>
              <a:rPr lang="en-GB" sz="1400" dirty="0">
                <a:solidFill>
                  <a:schemeClr val="tx1">
                    <a:lumMod val="50000"/>
                    <a:lumOff val="50000"/>
                  </a:schemeClr>
                </a:solidFill>
                <a:latin typeface="Arial Light" pitchFamily="2" charset="0"/>
                <a:cs typeface="Arial" pitchFamily="34" charset="0"/>
              </a:rPr>
              <a:t>)</a:t>
            </a:r>
          </a:p>
        </p:txBody>
      </p:sp>
      <p:sp>
        <p:nvSpPr>
          <p:cNvPr id="15" name="TextBox 14">
            <a:extLst>
              <a:ext uri="{FF2B5EF4-FFF2-40B4-BE49-F238E27FC236}">
                <a16:creationId xmlns:a16="http://schemas.microsoft.com/office/drawing/2014/main" id="{CE5E38A9-7D4F-9243-A888-06C77A3EE32E}"/>
              </a:ext>
            </a:extLst>
          </p:cNvPr>
          <p:cNvSpPr txBox="1"/>
          <p:nvPr/>
        </p:nvSpPr>
        <p:spPr>
          <a:xfrm>
            <a:off x="4295999" y="1849978"/>
            <a:ext cx="3312169" cy="2015936"/>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Behaviours supporting an ‘Avoiding’ approach are…</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Withdrawing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Sidestepping – change the subject</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Sense of timing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Ability to leave things unresolved</a:t>
            </a:r>
          </a:p>
        </p:txBody>
      </p:sp>
      <p:sp>
        <p:nvSpPr>
          <p:cNvPr id="16" name="TextBox 15">
            <a:extLst>
              <a:ext uri="{FF2B5EF4-FFF2-40B4-BE49-F238E27FC236}">
                <a16:creationId xmlns:a16="http://schemas.microsoft.com/office/drawing/2014/main" id="{F8C3F24B-31DD-FC46-9CEC-4E66A8D9FB6B}"/>
              </a:ext>
            </a:extLst>
          </p:cNvPr>
          <p:cNvSpPr txBox="1"/>
          <p:nvPr/>
        </p:nvSpPr>
        <p:spPr>
          <a:xfrm>
            <a:off x="8256640" y="1844238"/>
            <a:ext cx="3600000" cy="3385542"/>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Risks of over-using an ‘Avoiding’ approach…</a:t>
            </a:r>
          </a:p>
          <a:p>
            <a:pPr eaLnBrk="1" hangingPunct="1">
              <a:defRPr/>
            </a:pPr>
            <a:endParaRPr lang="en-GB" sz="1600"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Less coordination - people have trouble getting your input on issues.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Energy is devoted to caution and avoiding issues – less safety for people to speak out and challenge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Decisions on important issues getting made by default</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Things go unresolved, fester or escalate </a:t>
            </a:r>
          </a:p>
          <a:p>
            <a:pPr marL="285750" indent="-285750">
              <a:spcAft>
                <a:spcPts val="600"/>
              </a:spcAft>
              <a:buFont typeface="Arial" panose="020B0604020202020204" pitchFamily="34" charset="0"/>
              <a:buChar char="•"/>
              <a:defRPr/>
            </a:pPr>
            <a:endParaRPr lang="en-GB" sz="1600" dirty="0">
              <a:solidFill>
                <a:srgbClr val="333333"/>
              </a:solidFill>
              <a:latin typeface="Arial Light" pitchFamily="2" charset="0"/>
              <a:cs typeface="Arial" pitchFamily="34" charset="0"/>
            </a:endParaRPr>
          </a:p>
        </p:txBody>
      </p:sp>
      <p:cxnSp>
        <p:nvCxnSpPr>
          <p:cNvPr id="18" name="Straight Connector 17">
            <a:extLst>
              <a:ext uri="{FF2B5EF4-FFF2-40B4-BE49-F238E27FC236}">
                <a16:creationId xmlns:a16="http://schemas.microsoft.com/office/drawing/2014/main" id="{E4EC4921-B434-7F44-BC74-55140B381527}"/>
              </a:ext>
            </a:extLst>
          </p:cNvPr>
          <p:cNvCxnSpPr>
            <a:cxnSpLocks/>
          </p:cNvCxnSpPr>
          <p:nvPr/>
        </p:nvCxnSpPr>
        <p:spPr>
          <a:xfrm>
            <a:off x="4007768"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B8B7F3-F787-A744-AF30-A3FE8A804DDD}"/>
              </a:ext>
            </a:extLst>
          </p:cNvPr>
          <p:cNvCxnSpPr>
            <a:cxnSpLocks/>
          </p:cNvCxnSpPr>
          <p:nvPr/>
        </p:nvCxnSpPr>
        <p:spPr>
          <a:xfrm>
            <a:off x="7824192"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792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228" y="1065229"/>
            <a:ext cx="8520067" cy="338554"/>
          </a:xfrm>
          <a:prstGeom prst="rect">
            <a:avLst/>
          </a:prstGeom>
        </p:spPr>
        <p:txBody>
          <a:bodyPr wrap="square">
            <a:spAutoFit/>
          </a:bodyPr>
          <a:lstStyle/>
          <a:p>
            <a:r>
              <a:rPr lang="en-GB" sz="1600" dirty="0">
                <a:solidFill>
                  <a:schemeClr val="bg1">
                    <a:lumMod val="65000"/>
                  </a:schemeClr>
                </a:solidFill>
                <a:latin typeface="Arial Light" pitchFamily="2" charset="0"/>
                <a:cs typeface="Arial" pitchFamily="34" charset="0"/>
              </a:rPr>
              <a:t>When you look to satisfy both sides with an optimal solution.</a:t>
            </a:r>
          </a:p>
        </p:txBody>
      </p:sp>
      <p:pic>
        <p:nvPicPr>
          <p:cNvPr id="7" name="Picture 6"/>
          <p:cNvPicPr>
            <a:picLocks noChangeAspect="1"/>
          </p:cNvPicPr>
          <p:nvPr/>
        </p:nvPicPr>
        <p:blipFill>
          <a:blip r:embed="rId3">
            <a:alphaModFix amt="70000"/>
          </a:blip>
          <a:stretch>
            <a:fillRect/>
          </a:stretch>
        </p:blipFill>
        <p:spPr>
          <a:xfrm>
            <a:off x="10704512" y="198899"/>
            <a:ext cx="1303381" cy="1285885"/>
          </a:xfrm>
          <a:prstGeom prst="rect">
            <a:avLst/>
          </a:prstGeom>
        </p:spPr>
      </p:pic>
      <p:sp>
        <p:nvSpPr>
          <p:cNvPr id="8" name="L-Shape 7"/>
          <p:cNvSpPr/>
          <p:nvPr/>
        </p:nvSpPr>
        <p:spPr bwMode="auto">
          <a:xfrm rot="5400000">
            <a:off x="10764264" y="258675"/>
            <a:ext cx="611398" cy="615345"/>
          </a:xfrm>
          <a:prstGeom prst="corner">
            <a:avLst>
              <a:gd name="adj1" fmla="val 57515"/>
              <a:gd name="adj2" fmla="val 56852"/>
            </a:avLst>
          </a:prstGeom>
          <a:solidFill>
            <a:srgbClr val="C125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GB" sz="1100" dirty="0">
                <a:ea typeface="Times New Roman"/>
                <a:cs typeface="Times New Roman"/>
              </a:rPr>
              <a:t> </a:t>
            </a:r>
            <a:endParaRPr lang="en-GB" sz="1100" dirty="0">
              <a:ea typeface="Calibri"/>
              <a:cs typeface="Times New Roman"/>
            </a:endParaRPr>
          </a:p>
        </p:txBody>
      </p:sp>
      <p:sp>
        <p:nvSpPr>
          <p:cNvPr id="9" name="TextBox 8">
            <a:extLst>
              <a:ext uri="{FF2B5EF4-FFF2-40B4-BE49-F238E27FC236}">
                <a16:creationId xmlns:a16="http://schemas.microsoft.com/office/drawing/2014/main" id="{EB9F7551-424C-44AA-A3AB-B333A1B50C7D}"/>
              </a:ext>
            </a:extLst>
          </p:cNvPr>
          <p:cNvSpPr txBox="1"/>
          <p:nvPr/>
        </p:nvSpPr>
        <p:spPr>
          <a:xfrm>
            <a:off x="1959975" y="6300028"/>
            <a:ext cx="418704" cy="369332"/>
          </a:xfrm>
          <a:prstGeom prst="rect">
            <a:avLst/>
          </a:prstGeom>
          <a:noFill/>
        </p:spPr>
        <p:txBody>
          <a:bodyPr wrap="none" rtlCol="0">
            <a:spAutoFit/>
          </a:bodyPr>
          <a:lstStyle/>
          <a:p>
            <a:r>
              <a:rPr lang="en-GB">
                <a:solidFill>
                  <a:schemeClr val="bg1"/>
                </a:solidFill>
              </a:rPr>
              <a:t>70</a:t>
            </a:r>
          </a:p>
        </p:txBody>
      </p:sp>
      <p:sp>
        <p:nvSpPr>
          <p:cNvPr id="11" name="Rectangle 10">
            <a:extLst>
              <a:ext uri="{FF2B5EF4-FFF2-40B4-BE49-F238E27FC236}">
                <a16:creationId xmlns:a16="http://schemas.microsoft.com/office/drawing/2014/main" id="{BF0B2C8F-AE49-874E-909C-042727633962}"/>
              </a:ext>
            </a:extLst>
          </p:cNvPr>
          <p:cNvSpPr/>
          <p:nvPr/>
        </p:nvSpPr>
        <p:spPr>
          <a:xfrm>
            <a:off x="245563" y="588632"/>
            <a:ext cx="3506088"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Collaborating Approach</a:t>
            </a:r>
          </a:p>
        </p:txBody>
      </p:sp>
      <p:sp>
        <p:nvSpPr>
          <p:cNvPr id="12" name="TextBox 11">
            <a:extLst>
              <a:ext uri="{FF2B5EF4-FFF2-40B4-BE49-F238E27FC236}">
                <a16:creationId xmlns:a16="http://schemas.microsoft.com/office/drawing/2014/main" id="{6EC3523E-E867-BF46-B36E-FD06750809E2}"/>
              </a:ext>
            </a:extLst>
          </p:cNvPr>
          <p:cNvSpPr txBox="1"/>
          <p:nvPr/>
        </p:nvSpPr>
        <p:spPr>
          <a:xfrm>
            <a:off x="241599" y="1844238"/>
            <a:ext cx="3600000" cy="3554819"/>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A Collaborating approach is useful for…</a:t>
            </a:r>
          </a:p>
          <a:p>
            <a:pPr>
              <a:spcAft>
                <a:spcPts val="600"/>
              </a:spcAft>
              <a:defRPr/>
            </a:pPr>
            <a:endParaRPr lang="en-GB" sz="1400" dirty="0">
              <a:solidFill>
                <a:srgbClr val="333333"/>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Developing integrated solutions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concerns of multiple people are too important to be compromised</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Learning and testing assumptions </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Understanding others' views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Merging insights from people with different perspectives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Gaining commitment by incorporating others’ concerns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Building goodwill and connections </a:t>
            </a:r>
          </a:p>
        </p:txBody>
      </p:sp>
      <p:sp>
        <p:nvSpPr>
          <p:cNvPr id="13" name="TextBox 12">
            <a:extLst>
              <a:ext uri="{FF2B5EF4-FFF2-40B4-BE49-F238E27FC236}">
                <a16:creationId xmlns:a16="http://schemas.microsoft.com/office/drawing/2014/main" id="{C5061E63-18D3-BE42-847F-F30BEB15406E}"/>
              </a:ext>
            </a:extLst>
          </p:cNvPr>
          <p:cNvSpPr txBox="1"/>
          <p:nvPr/>
        </p:nvSpPr>
        <p:spPr>
          <a:xfrm>
            <a:off x="3701860" y="650187"/>
            <a:ext cx="3258236" cy="338554"/>
          </a:xfrm>
          <a:prstGeom prst="rect">
            <a:avLst/>
          </a:prstGeom>
          <a:noFill/>
        </p:spPr>
        <p:txBody>
          <a:bodyPr wrap="square">
            <a:spAutoFit/>
          </a:bodyPr>
          <a:lstStyle/>
          <a:p>
            <a:pPr eaLnBrk="1" hangingPunct="1">
              <a:defRPr/>
            </a:pPr>
            <a:r>
              <a:rPr lang="en-GB" sz="1600" dirty="0">
                <a:solidFill>
                  <a:schemeClr val="bg1">
                    <a:lumMod val="65000"/>
                  </a:schemeClr>
                </a:solidFill>
                <a:latin typeface="Arial Light" pitchFamily="2" charset="0"/>
                <a:cs typeface="Arial" pitchFamily="34" charset="0"/>
              </a:rPr>
              <a:t>(</a:t>
            </a:r>
            <a:r>
              <a:rPr lang="en-GB" sz="1400" dirty="0">
                <a:solidFill>
                  <a:srgbClr val="333333"/>
                </a:solidFill>
                <a:latin typeface="Arial Light" pitchFamily="2" charset="0"/>
                <a:cs typeface="Arial" pitchFamily="34" charset="0"/>
              </a:rPr>
              <a:t>High Will + High Affection)</a:t>
            </a:r>
          </a:p>
        </p:txBody>
      </p:sp>
      <p:sp>
        <p:nvSpPr>
          <p:cNvPr id="15" name="TextBox 14">
            <a:extLst>
              <a:ext uri="{FF2B5EF4-FFF2-40B4-BE49-F238E27FC236}">
                <a16:creationId xmlns:a16="http://schemas.microsoft.com/office/drawing/2014/main" id="{CE5E38A9-7D4F-9243-A888-06C77A3EE32E}"/>
              </a:ext>
            </a:extLst>
          </p:cNvPr>
          <p:cNvSpPr txBox="1"/>
          <p:nvPr/>
        </p:nvSpPr>
        <p:spPr>
          <a:xfrm>
            <a:off x="4295999" y="1849978"/>
            <a:ext cx="3312169" cy="2308324"/>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Behaviours supporting an Collaborating approach are…</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Listening and understanding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Adult to Adult communication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Non-threatening confrontation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Objectivity</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Identifying underlying concerns </a:t>
            </a:r>
          </a:p>
        </p:txBody>
      </p:sp>
      <p:sp>
        <p:nvSpPr>
          <p:cNvPr id="16" name="TextBox 15">
            <a:extLst>
              <a:ext uri="{FF2B5EF4-FFF2-40B4-BE49-F238E27FC236}">
                <a16:creationId xmlns:a16="http://schemas.microsoft.com/office/drawing/2014/main" id="{F8C3F24B-31DD-FC46-9CEC-4E66A8D9FB6B}"/>
              </a:ext>
            </a:extLst>
          </p:cNvPr>
          <p:cNvSpPr txBox="1"/>
          <p:nvPr/>
        </p:nvSpPr>
        <p:spPr>
          <a:xfrm>
            <a:off x="8184632" y="1844238"/>
            <a:ext cx="3600000" cy="3708708"/>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Risks of over-using this approach…</a:t>
            </a:r>
          </a:p>
          <a:p>
            <a:pPr eaLnBrk="1" hangingPunct="1">
              <a:defRPr/>
            </a:pPr>
            <a:endParaRPr lang="en-GB" sz="1600"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Spending time discussing issues in depth that don’t justify it. Collaboration takes time and energy— scarce organizational resources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Developing optimal solutions for less crucial problems – or things that didn’t need solving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Diffusing responsibility for a decision or postponing action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Devoting too much time across too many projects and decisions – getting over involved and overly committed. </a:t>
            </a:r>
          </a:p>
        </p:txBody>
      </p:sp>
      <p:cxnSp>
        <p:nvCxnSpPr>
          <p:cNvPr id="18" name="Straight Connector 17">
            <a:extLst>
              <a:ext uri="{FF2B5EF4-FFF2-40B4-BE49-F238E27FC236}">
                <a16:creationId xmlns:a16="http://schemas.microsoft.com/office/drawing/2014/main" id="{E4EC4921-B434-7F44-BC74-55140B381527}"/>
              </a:ext>
            </a:extLst>
          </p:cNvPr>
          <p:cNvCxnSpPr>
            <a:cxnSpLocks/>
          </p:cNvCxnSpPr>
          <p:nvPr/>
        </p:nvCxnSpPr>
        <p:spPr>
          <a:xfrm>
            <a:off x="4007768"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B8B7F3-F787-A744-AF30-A3FE8A804DDD}"/>
              </a:ext>
            </a:extLst>
          </p:cNvPr>
          <p:cNvCxnSpPr>
            <a:cxnSpLocks/>
          </p:cNvCxnSpPr>
          <p:nvPr/>
        </p:nvCxnSpPr>
        <p:spPr>
          <a:xfrm>
            <a:off x="7824192"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2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228" y="1065229"/>
            <a:ext cx="8520067" cy="584775"/>
          </a:xfrm>
          <a:prstGeom prst="rect">
            <a:avLst/>
          </a:prstGeom>
        </p:spPr>
        <p:txBody>
          <a:bodyPr wrap="square">
            <a:spAutoFit/>
          </a:bodyPr>
          <a:lstStyle/>
          <a:p>
            <a:r>
              <a:rPr lang="en-GB" sz="1600" dirty="0">
                <a:solidFill>
                  <a:schemeClr val="bg1">
                    <a:lumMod val="65000"/>
                  </a:schemeClr>
                </a:solidFill>
                <a:latin typeface="Arial Light" pitchFamily="2" charset="0"/>
                <a:cs typeface="Arial" pitchFamily="34" charset="0"/>
              </a:rPr>
              <a:t>Finding a middle ground, forgoing some of your concerns to have others met.</a:t>
            </a:r>
          </a:p>
          <a:p>
            <a:endParaRPr lang="en-GB" sz="1600" dirty="0">
              <a:solidFill>
                <a:schemeClr val="bg1">
                  <a:lumMod val="65000"/>
                </a:schemeClr>
              </a:solidFill>
              <a:latin typeface="Arial Light" pitchFamily="2" charset="0"/>
              <a:cs typeface="Arial" pitchFamily="34" charset="0"/>
            </a:endParaRPr>
          </a:p>
        </p:txBody>
      </p:sp>
      <p:pic>
        <p:nvPicPr>
          <p:cNvPr id="7" name="Picture 6"/>
          <p:cNvPicPr>
            <a:picLocks noChangeAspect="1"/>
          </p:cNvPicPr>
          <p:nvPr/>
        </p:nvPicPr>
        <p:blipFill>
          <a:blip r:embed="rId3">
            <a:alphaModFix amt="70000"/>
          </a:blip>
          <a:stretch>
            <a:fillRect/>
          </a:stretch>
        </p:blipFill>
        <p:spPr>
          <a:xfrm>
            <a:off x="10704512" y="198899"/>
            <a:ext cx="1303381" cy="1285885"/>
          </a:xfrm>
          <a:prstGeom prst="rect">
            <a:avLst/>
          </a:prstGeom>
        </p:spPr>
      </p:pic>
      <p:sp>
        <p:nvSpPr>
          <p:cNvPr id="9" name="TextBox 8">
            <a:extLst>
              <a:ext uri="{FF2B5EF4-FFF2-40B4-BE49-F238E27FC236}">
                <a16:creationId xmlns:a16="http://schemas.microsoft.com/office/drawing/2014/main" id="{EB9F7551-424C-44AA-A3AB-B333A1B50C7D}"/>
              </a:ext>
            </a:extLst>
          </p:cNvPr>
          <p:cNvSpPr txBox="1"/>
          <p:nvPr/>
        </p:nvSpPr>
        <p:spPr>
          <a:xfrm>
            <a:off x="1959975" y="6300028"/>
            <a:ext cx="418704" cy="369332"/>
          </a:xfrm>
          <a:prstGeom prst="rect">
            <a:avLst/>
          </a:prstGeom>
          <a:noFill/>
        </p:spPr>
        <p:txBody>
          <a:bodyPr wrap="none" rtlCol="0">
            <a:spAutoFit/>
          </a:bodyPr>
          <a:lstStyle/>
          <a:p>
            <a:r>
              <a:rPr lang="en-GB">
                <a:solidFill>
                  <a:schemeClr val="bg1"/>
                </a:solidFill>
              </a:rPr>
              <a:t>70</a:t>
            </a:r>
          </a:p>
        </p:txBody>
      </p:sp>
      <p:sp>
        <p:nvSpPr>
          <p:cNvPr id="11" name="Rectangle 10">
            <a:extLst>
              <a:ext uri="{FF2B5EF4-FFF2-40B4-BE49-F238E27FC236}">
                <a16:creationId xmlns:a16="http://schemas.microsoft.com/office/drawing/2014/main" id="{BF0B2C8F-AE49-874E-909C-042727633962}"/>
              </a:ext>
            </a:extLst>
          </p:cNvPr>
          <p:cNvSpPr/>
          <p:nvPr/>
        </p:nvSpPr>
        <p:spPr>
          <a:xfrm>
            <a:off x="245563" y="588632"/>
            <a:ext cx="3676006"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Compromising Approach</a:t>
            </a:r>
          </a:p>
        </p:txBody>
      </p:sp>
      <p:sp>
        <p:nvSpPr>
          <p:cNvPr id="12" name="TextBox 11">
            <a:extLst>
              <a:ext uri="{FF2B5EF4-FFF2-40B4-BE49-F238E27FC236}">
                <a16:creationId xmlns:a16="http://schemas.microsoft.com/office/drawing/2014/main" id="{6EC3523E-E867-BF46-B36E-FD06750809E2}"/>
              </a:ext>
            </a:extLst>
          </p:cNvPr>
          <p:cNvSpPr txBox="1"/>
          <p:nvPr/>
        </p:nvSpPr>
        <p:spPr>
          <a:xfrm>
            <a:off x="241599" y="1844238"/>
            <a:ext cx="3600000" cy="4262705"/>
          </a:xfrm>
          <a:prstGeom prst="rect">
            <a:avLst/>
          </a:prstGeom>
          <a:noFill/>
        </p:spPr>
        <p:txBody>
          <a:bodyPr wrap="square">
            <a:spAutoFit/>
          </a:bodyPr>
          <a:lstStyle/>
          <a:p>
            <a:pPr>
              <a:defRPr/>
            </a:pPr>
            <a:r>
              <a:rPr lang="en-GB" dirty="0">
                <a:solidFill>
                  <a:srgbClr val="C12545"/>
                </a:solidFill>
                <a:latin typeface="Arial Light" pitchFamily="2" charset="0"/>
                <a:cs typeface="Arial" pitchFamily="34" charset="0"/>
              </a:rPr>
              <a:t>A </a:t>
            </a:r>
            <a:r>
              <a:rPr lang="en-GB" dirty="0">
                <a:solidFill>
                  <a:srgbClr val="B7344A"/>
                </a:solidFill>
                <a:latin typeface="Arial Light" pitchFamily="2" charset="0"/>
                <a:cs typeface="Arial Black" panose="020B0604020202020204" pitchFamily="34" charset="0"/>
              </a:rPr>
              <a:t>Compromising</a:t>
            </a:r>
            <a:r>
              <a:rPr lang="en-GB" dirty="0">
                <a:solidFill>
                  <a:srgbClr val="C12545"/>
                </a:solidFill>
                <a:latin typeface="Arial Light" pitchFamily="2" charset="0"/>
                <a:cs typeface="Arial" pitchFamily="34" charset="0"/>
              </a:rPr>
              <a:t> approach is useful for…</a:t>
            </a:r>
          </a:p>
          <a:p>
            <a:pPr>
              <a:spcAft>
                <a:spcPts val="600"/>
              </a:spcAft>
              <a:defRPr/>
            </a:pPr>
            <a:endParaRPr lang="en-GB" sz="1400" dirty="0">
              <a:solidFill>
                <a:srgbClr val="333333"/>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Moderately important issues - not worth the effort or potential disruption involved in using more assertive modes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sides have equal power and are strongly committed to mutually exclusive goals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Temporary solutions of a complex issue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you need a solution under time pressure or by a deadline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As a backup when collaboration or competition fails – getting things started when stuck</a:t>
            </a:r>
          </a:p>
        </p:txBody>
      </p:sp>
      <p:sp>
        <p:nvSpPr>
          <p:cNvPr id="13" name="TextBox 12">
            <a:extLst>
              <a:ext uri="{FF2B5EF4-FFF2-40B4-BE49-F238E27FC236}">
                <a16:creationId xmlns:a16="http://schemas.microsoft.com/office/drawing/2014/main" id="{C5061E63-18D3-BE42-847F-F30BEB15406E}"/>
              </a:ext>
            </a:extLst>
          </p:cNvPr>
          <p:cNvSpPr txBox="1"/>
          <p:nvPr/>
        </p:nvSpPr>
        <p:spPr>
          <a:xfrm>
            <a:off x="3917884" y="650187"/>
            <a:ext cx="3258236" cy="338554"/>
          </a:xfrm>
          <a:prstGeom prst="rect">
            <a:avLst/>
          </a:prstGeom>
          <a:noFill/>
        </p:spPr>
        <p:txBody>
          <a:bodyPr wrap="square">
            <a:spAutoFit/>
          </a:bodyPr>
          <a:lstStyle/>
          <a:p>
            <a:pPr eaLnBrk="1" hangingPunct="1">
              <a:defRPr/>
            </a:pPr>
            <a:r>
              <a:rPr lang="en-GB" sz="1600" dirty="0">
                <a:solidFill>
                  <a:schemeClr val="bg1">
                    <a:lumMod val="65000"/>
                  </a:schemeClr>
                </a:solidFill>
                <a:latin typeface="Arial Light" pitchFamily="2" charset="0"/>
                <a:cs typeface="Arial" pitchFamily="34" charset="0"/>
              </a:rPr>
              <a:t>(</a:t>
            </a:r>
            <a:r>
              <a:rPr lang="en-GB" sz="1400" dirty="0">
                <a:solidFill>
                  <a:srgbClr val="333333"/>
                </a:solidFill>
                <a:latin typeface="Arial Light" pitchFamily="2" charset="0"/>
                <a:cs typeface="Arial" pitchFamily="34" charset="0"/>
              </a:rPr>
              <a:t>Midrange Will + Midrange Affection)</a:t>
            </a:r>
          </a:p>
        </p:txBody>
      </p:sp>
      <p:sp>
        <p:nvSpPr>
          <p:cNvPr id="15" name="TextBox 14">
            <a:extLst>
              <a:ext uri="{FF2B5EF4-FFF2-40B4-BE49-F238E27FC236}">
                <a16:creationId xmlns:a16="http://schemas.microsoft.com/office/drawing/2014/main" id="{CE5E38A9-7D4F-9243-A888-06C77A3EE32E}"/>
              </a:ext>
            </a:extLst>
          </p:cNvPr>
          <p:cNvSpPr txBox="1"/>
          <p:nvPr/>
        </p:nvSpPr>
        <p:spPr>
          <a:xfrm>
            <a:off x="4295999" y="1849978"/>
            <a:ext cx="3312169" cy="3016210"/>
          </a:xfrm>
          <a:prstGeom prst="rect">
            <a:avLst/>
          </a:prstGeom>
          <a:noFill/>
        </p:spPr>
        <p:txBody>
          <a:bodyPr wrap="square">
            <a:spAutoFit/>
          </a:bodyPr>
          <a:lstStyle/>
          <a:p>
            <a:pPr>
              <a:defRPr/>
            </a:pPr>
            <a:r>
              <a:rPr lang="en-GB" dirty="0">
                <a:solidFill>
                  <a:srgbClr val="C12545"/>
                </a:solidFill>
                <a:latin typeface="Arial Light" pitchFamily="2" charset="0"/>
                <a:cs typeface="Arial" pitchFamily="34" charset="0"/>
              </a:rPr>
              <a:t>Behaviours supporting an </a:t>
            </a:r>
            <a:r>
              <a:rPr lang="en-GB" dirty="0">
                <a:solidFill>
                  <a:srgbClr val="B7344A"/>
                </a:solidFill>
                <a:latin typeface="Arial Light" pitchFamily="2" charset="0"/>
                <a:cs typeface="Arial Black" panose="020B0604020202020204" pitchFamily="34" charset="0"/>
              </a:rPr>
              <a:t>Compromising</a:t>
            </a:r>
            <a:r>
              <a:rPr lang="en-GB" dirty="0">
                <a:solidFill>
                  <a:srgbClr val="C12545"/>
                </a:solidFill>
                <a:latin typeface="Arial Light" pitchFamily="2" charset="0"/>
                <a:cs typeface="Arial" pitchFamily="34" charset="0"/>
              </a:rPr>
              <a:t> approach are…</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Negotiating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Knowing what you want and what you can give up</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Recognising and empathising with others wants and needs</a:t>
            </a:r>
          </a:p>
          <a:p>
            <a:pPr>
              <a:spcAft>
                <a:spcPts val="600"/>
              </a:spcAft>
              <a:defRPr/>
            </a:pPr>
            <a:endParaRPr lang="en-GB" sz="1400" dirty="0">
              <a:solidFill>
                <a:srgbClr val="333333"/>
              </a:solidFill>
              <a:latin typeface="Arial Light" pitchFamily="2" charset="0"/>
              <a:cs typeface="Arial" pitchFamily="34" charset="0"/>
            </a:endParaRPr>
          </a:p>
          <a:p>
            <a:pPr marL="285750" indent="-285750">
              <a:spcAft>
                <a:spcPts val="600"/>
              </a:spcAft>
              <a:buFont typeface="Arial" panose="020B0604020202020204" pitchFamily="34" charset="0"/>
              <a:buChar char="•"/>
              <a:defRPr/>
            </a:pPr>
            <a:endParaRPr lang="en-GB" sz="1400" dirty="0">
              <a:solidFill>
                <a:srgbClr val="333333"/>
              </a:solidFill>
              <a:latin typeface="Arial Light" pitchFamily="2" charset="0"/>
              <a:cs typeface="Arial" pitchFamily="34" charset="0"/>
            </a:endParaRPr>
          </a:p>
        </p:txBody>
      </p:sp>
      <p:sp>
        <p:nvSpPr>
          <p:cNvPr id="16" name="TextBox 15">
            <a:extLst>
              <a:ext uri="{FF2B5EF4-FFF2-40B4-BE49-F238E27FC236}">
                <a16:creationId xmlns:a16="http://schemas.microsoft.com/office/drawing/2014/main" id="{F8C3F24B-31DD-FC46-9CEC-4E66A8D9FB6B}"/>
              </a:ext>
            </a:extLst>
          </p:cNvPr>
          <p:cNvSpPr txBox="1"/>
          <p:nvPr/>
        </p:nvSpPr>
        <p:spPr>
          <a:xfrm>
            <a:off x="8184632" y="1844238"/>
            <a:ext cx="3600000" cy="2769989"/>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Risks of over-using this approach…</a:t>
            </a:r>
          </a:p>
          <a:p>
            <a:pPr eaLnBrk="1" hangingPunct="1">
              <a:defRPr/>
            </a:pPr>
            <a:endParaRPr lang="en-GB" sz="1600"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Not defending your views or team – conceding more than you should at times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Losing big picture perspective – putting compromise above finding the right solution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Quick fix may compromise values and long-term objectives</a:t>
            </a:r>
          </a:p>
        </p:txBody>
      </p:sp>
      <p:cxnSp>
        <p:nvCxnSpPr>
          <p:cNvPr id="18" name="Straight Connector 17">
            <a:extLst>
              <a:ext uri="{FF2B5EF4-FFF2-40B4-BE49-F238E27FC236}">
                <a16:creationId xmlns:a16="http://schemas.microsoft.com/office/drawing/2014/main" id="{E4EC4921-B434-7F44-BC74-55140B381527}"/>
              </a:ext>
            </a:extLst>
          </p:cNvPr>
          <p:cNvCxnSpPr>
            <a:cxnSpLocks/>
          </p:cNvCxnSpPr>
          <p:nvPr/>
        </p:nvCxnSpPr>
        <p:spPr>
          <a:xfrm>
            <a:off x="4007768"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B8B7F3-F787-A744-AF30-A3FE8A804DDD}"/>
              </a:ext>
            </a:extLst>
          </p:cNvPr>
          <p:cNvCxnSpPr>
            <a:cxnSpLocks/>
          </p:cNvCxnSpPr>
          <p:nvPr/>
        </p:nvCxnSpPr>
        <p:spPr>
          <a:xfrm>
            <a:off x="7824192"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84E65F-8AAD-6843-BBB9-3296570F8123}"/>
              </a:ext>
            </a:extLst>
          </p:cNvPr>
          <p:cNvSpPr/>
          <p:nvPr/>
        </p:nvSpPr>
        <p:spPr>
          <a:xfrm>
            <a:off x="11101494" y="589280"/>
            <a:ext cx="506736" cy="501227"/>
          </a:xfrm>
          <a:prstGeom prst="rect">
            <a:avLst/>
          </a:prstGeom>
          <a:solidFill>
            <a:srgbClr val="C12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927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228" y="1065229"/>
            <a:ext cx="8520067" cy="338554"/>
          </a:xfrm>
          <a:prstGeom prst="rect">
            <a:avLst/>
          </a:prstGeom>
        </p:spPr>
        <p:txBody>
          <a:bodyPr wrap="square">
            <a:spAutoFit/>
          </a:bodyPr>
          <a:lstStyle/>
          <a:p>
            <a:r>
              <a:rPr lang="en-GB" sz="1600" dirty="0">
                <a:solidFill>
                  <a:schemeClr val="bg1">
                    <a:lumMod val="65000"/>
                  </a:schemeClr>
                </a:solidFill>
                <a:latin typeface="Arial Light" pitchFamily="2" charset="0"/>
                <a:cs typeface="Arial" pitchFamily="34" charset="0"/>
              </a:rPr>
              <a:t>When you avoid satisfying your own concerns or someone else's.</a:t>
            </a:r>
          </a:p>
        </p:txBody>
      </p:sp>
      <p:pic>
        <p:nvPicPr>
          <p:cNvPr id="7" name="Picture 6"/>
          <p:cNvPicPr>
            <a:picLocks noChangeAspect="1"/>
          </p:cNvPicPr>
          <p:nvPr/>
        </p:nvPicPr>
        <p:blipFill>
          <a:blip r:embed="rId3">
            <a:alphaModFix amt="70000"/>
          </a:blip>
          <a:stretch>
            <a:fillRect/>
          </a:stretch>
        </p:blipFill>
        <p:spPr>
          <a:xfrm>
            <a:off x="10704512" y="198899"/>
            <a:ext cx="1303381" cy="1285885"/>
          </a:xfrm>
          <a:prstGeom prst="rect">
            <a:avLst/>
          </a:prstGeom>
        </p:spPr>
      </p:pic>
      <p:sp>
        <p:nvSpPr>
          <p:cNvPr id="8" name="L-Shape 7"/>
          <p:cNvSpPr/>
          <p:nvPr/>
        </p:nvSpPr>
        <p:spPr bwMode="auto">
          <a:xfrm rot="16200000" flipV="1">
            <a:off x="10764264" y="843382"/>
            <a:ext cx="611398" cy="615345"/>
          </a:xfrm>
          <a:prstGeom prst="corner">
            <a:avLst>
              <a:gd name="adj1" fmla="val 57515"/>
              <a:gd name="adj2" fmla="val 56852"/>
            </a:avLst>
          </a:prstGeom>
          <a:solidFill>
            <a:srgbClr val="C125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GB" sz="1100" dirty="0">
                <a:ea typeface="Times New Roman"/>
                <a:cs typeface="Times New Roman"/>
              </a:rPr>
              <a:t> </a:t>
            </a:r>
            <a:endParaRPr lang="en-GB" sz="1100" dirty="0">
              <a:ea typeface="Calibri"/>
              <a:cs typeface="Times New Roman"/>
            </a:endParaRPr>
          </a:p>
        </p:txBody>
      </p:sp>
      <p:sp>
        <p:nvSpPr>
          <p:cNvPr id="9" name="TextBox 8">
            <a:extLst>
              <a:ext uri="{FF2B5EF4-FFF2-40B4-BE49-F238E27FC236}">
                <a16:creationId xmlns:a16="http://schemas.microsoft.com/office/drawing/2014/main" id="{EB9F7551-424C-44AA-A3AB-B333A1B50C7D}"/>
              </a:ext>
            </a:extLst>
          </p:cNvPr>
          <p:cNvSpPr txBox="1"/>
          <p:nvPr/>
        </p:nvSpPr>
        <p:spPr>
          <a:xfrm>
            <a:off x="1959975" y="6300028"/>
            <a:ext cx="418704" cy="369332"/>
          </a:xfrm>
          <a:prstGeom prst="rect">
            <a:avLst/>
          </a:prstGeom>
          <a:noFill/>
        </p:spPr>
        <p:txBody>
          <a:bodyPr wrap="none" rtlCol="0">
            <a:spAutoFit/>
          </a:bodyPr>
          <a:lstStyle/>
          <a:p>
            <a:r>
              <a:rPr lang="en-GB">
                <a:solidFill>
                  <a:schemeClr val="bg1"/>
                </a:solidFill>
              </a:rPr>
              <a:t>70</a:t>
            </a:r>
          </a:p>
        </p:txBody>
      </p:sp>
      <p:sp>
        <p:nvSpPr>
          <p:cNvPr id="11" name="Rectangle 10">
            <a:extLst>
              <a:ext uri="{FF2B5EF4-FFF2-40B4-BE49-F238E27FC236}">
                <a16:creationId xmlns:a16="http://schemas.microsoft.com/office/drawing/2014/main" id="{BF0B2C8F-AE49-874E-909C-042727633962}"/>
              </a:ext>
            </a:extLst>
          </p:cNvPr>
          <p:cNvSpPr/>
          <p:nvPr/>
        </p:nvSpPr>
        <p:spPr>
          <a:xfrm>
            <a:off x="245563" y="588632"/>
            <a:ext cx="2871299"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Avoiding Approach</a:t>
            </a:r>
          </a:p>
        </p:txBody>
      </p:sp>
      <p:sp>
        <p:nvSpPr>
          <p:cNvPr id="12" name="TextBox 11">
            <a:extLst>
              <a:ext uri="{FF2B5EF4-FFF2-40B4-BE49-F238E27FC236}">
                <a16:creationId xmlns:a16="http://schemas.microsoft.com/office/drawing/2014/main" id="{6EC3523E-E867-BF46-B36E-FD06750809E2}"/>
              </a:ext>
            </a:extLst>
          </p:cNvPr>
          <p:cNvSpPr txBox="1"/>
          <p:nvPr/>
        </p:nvSpPr>
        <p:spPr>
          <a:xfrm>
            <a:off x="241599" y="1844238"/>
            <a:ext cx="3600000" cy="3600986"/>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An Avoiding approach is useful for…</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an issue is unimportant or other, more important issues are pressing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you have less control or influence in a situation </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there is a need for “cooling down” and coming back to an issue with level heads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gathering more information is more useful than an immediate decision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others can resolve the issue more effectively</a:t>
            </a:r>
          </a:p>
        </p:txBody>
      </p:sp>
      <p:sp>
        <p:nvSpPr>
          <p:cNvPr id="13" name="TextBox 12">
            <a:extLst>
              <a:ext uri="{FF2B5EF4-FFF2-40B4-BE49-F238E27FC236}">
                <a16:creationId xmlns:a16="http://schemas.microsoft.com/office/drawing/2014/main" id="{C5061E63-18D3-BE42-847F-F30BEB15406E}"/>
              </a:ext>
            </a:extLst>
          </p:cNvPr>
          <p:cNvSpPr txBox="1"/>
          <p:nvPr/>
        </p:nvSpPr>
        <p:spPr>
          <a:xfrm>
            <a:off x="3116862" y="650187"/>
            <a:ext cx="3258236" cy="338554"/>
          </a:xfrm>
          <a:prstGeom prst="rect">
            <a:avLst/>
          </a:prstGeom>
          <a:noFill/>
        </p:spPr>
        <p:txBody>
          <a:bodyPr wrap="square">
            <a:spAutoFit/>
          </a:bodyPr>
          <a:lstStyle/>
          <a:p>
            <a:pPr eaLnBrk="1" hangingPunct="1">
              <a:defRPr/>
            </a:pPr>
            <a:r>
              <a:rPr lang="en-GB" sz="1600" dirty="0">
                <a:solidFill>
                  <a:schemeClr val="bg1">
                    <a:lumMod val="65000"/>
                  </a:schemeClr>
                </a:solidFill>
                <a:latin typeface="Arial Light" pitchFamily="2" charset="0"/>
                <a:cs typeface="Arial" pitchFamily="34" charset="0"/>
              </a:rPr>
              <a:t>(</a:t>
            </a:r>
            <a:r>
              <a:rPr lang="en-GB" sz="1400" dirty="0">
                <a:solidFill>
                  <a:srgbClr val="333333"/>
                </a:solidFill>
                <a:latin typeface="Arial Light" pitchFamily="2" charset="0"/>
                <a:cs typeface="Arial" pitchFamily="34" charset="0"/>
              </a:rPr>
              <a:t>Low Will + Low Affection)</a:t>
            </a:r>
          </a:p>
        </p:txBody>
      </p:sp>
      <p:sp>
        <p:nvSpPr>
          <p:cNvPr id="15" name="TextBox 14">
            <a:extLst>
              <a:ext uri="{FF2B5EF4-FFF2-40B4-BE49-F238E27FC236}">
                <a16:creationId xmlns:a16="http://schemas.microsoft.com/office/drawing/2014/main" id="{CE5E38A9-7D4F-9243-A888-06C77A3EE32E}"/>
              </a:ext>
            </a:extLst>
          </p:cNvPr>
          <p:cNvSpPr txBox="1"/>
          <p:nvPr/>
        </p:nvSpPr>
        <p:spPr>
          <a:xfrm>
            <a:off x="4295999" y="1849978"/>
            <a:ext cx="3312169" cy="2015936"/>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Behaviours supporting an Avoiding approach are…</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Withdrawing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Sidestepping – change the subject</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Sense of timing</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Ability to leave things unresolved</a:t>
            </a:r>
          </a:p>
        </p:txBody>
      </p:sp>
      <p:sp>
        <p:nvSpPr>
          <p:cNvPr id="16" name="TextBox 15">
            <a:extLst>
              <a:ext uri="{FF2B5EF4-FFF2-40B4-BE49-F238E27FC236}">
                <a16:creationId xmlns:a16="http://schemas.microsoft.com/office/drawing/2014/main" id="{F8C3F24B-31DD-FC46-9CEC-4E66A8D9FB6B}"/>
              </a:ext>
            </a:extLst>
          </p:cNvPr>
          <p:cNvSpPr txBox="1"/>
          <p:nvPr/>
        </p:nvSpPr>
        <p:spPr>
          <a:xfrm>
            <a:off x="8256640" y="1844238"/>
            <a:ext cx="3600000" cy="3385542"/>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Risks of over-using this approach…</a:t>
            </a:r>
          </a:p>
          <a:p>
            <a:pPr eaLnBrk="1" hangingPunct="1">
              <a:defRPr/>
            </a:pPr>
            <a:endParaRPr lang="en-GB" sz="1600"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Less coordination - people have trouble getting your input on issues.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Energy is devoted to caution and avoiding issues – less safety for people to speak out and challenge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Decisions on important issues getting made by default</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Things go unresolved, fester or escalate </a:t>
            </a:r>
          </a:p>
          <a:p>
            <a:pPr marL="285750" indent="-285750">
              <a:spcAft>
                <a:spcPts val="600"/>
              </a:spcAft>
              <a:buFont typeface="Arial" panose="020B0604020202020204" pitchFamily="34" charset="0"/>
              <a:buChar char="•"/>
              <a:defRPr/>
            </a:pPr>
            <a:endParaRPr lang="en-GB" sz="1600" dirty="0">
              <a:solidFill>
                <a:srgbClr val="333333"/>
              </a:solidFill>
              <a:latin typeface="Arial Light" pitchFamily="2" charset="0"/>
              <a:cs typeface="Arial" pitchFamily="34" charset="0"/>
            </a:endParaRPr>
          </a:p>
        </p:txBody>
      </p:sp>
      <p:cxnSp>
        <p:nvCxnSpPr>
          <p:cNvPr id="18" name="Straight Connector 17">
            <a:extLst>
              <a:ext uri="{FF2B5EF4-FFF2-40B4-BE49-F238E27FC236}">
                <a16:creationId xmlns:a16="http://schemas.microsoft.com/office/drawing/2014/main" id="{E4EC4921-B434-7F44-BC74-55140B381527}"/>
              </a:ext>
            </a:extLst>
          </p:cNvPr>
          <p:cNvCxnSpPr>
            <a:cxnSpLocks/>
          </p:cNvCxnSpPr>
          <p:nvPr/>
        </p:nvCxnSpPr>
        <p:spPr>
          <a:xfrm>
            <a:off x="4007768"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B8B7F3-F787-A744-AF30-A3FE8A804DDD}"/>
              </a:ext>
            </a:extLst>
          </p:cNvPr>
          <p:cNvCxnSpPr>
            <a:cxnSpLocks/>
          </p:cNvCxnSpPr>
          <p:nvPr/>
        </p:nvCxnSpPr>
        <p:spPr>
          <a:xfrm>
            <a:off x="7824192"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917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228" y="1065229"/>
            <a:ext cx="8520067" cy="338554"/>
          </a:xfrm>
          <a:prstGeom prst="rect">
            <a:avLst/>
          </a:prstGeom>
        </p:spPr>
        <p:txBody>
          <a:bodyPr wrap="square">
            <a:spAutoFit/>
          </a:bodyPr>
          <a:lstStyle/>
          <a:p>
            <a:r>
              <a:rPr lang="en-GB" sz="1600" dirty="0">
                <a:solidFill>
                  <a:schemeClr val="bg1">
                    <a:lumMod val="65000"/>
                  </a:schemeClr>
                </a:solidFill>
                <a:latin typeface="Arial Light" pitchFamily="2" charset="0"/>
                <a:cs typeface="Arial" pitchFamily="34" charset="0"/>
              </a:rPr>
              <a:t>You forgo your own concerns to satisfy someone else's.</a:t>
            </a:r>
          </a:p>
        </p:txBody>
      </p:sp>
      <p:pic>
        <p:nvPicPr>
          <p:cNvPr id="7" name="Picture 6"/>
          <p:cNvPicPr>
            <a:picLocks noChangeAspect="1"/>
          </p:cNvPicPr>
          <p:nvPr/>
        </p:nvPicPr>
        <p:blipFill>
          <a:blip r:embed="rId3">
            <a:alphaModFix amt="50000"/>
          </a:blip>
          <a:stretch>
            <a:fillRect/>
          </a:stretch>
        </p:blipFill>
        <p:spPr>
          <a:xfrm>
            <a:off x="10704512" y="198899"/>
            <a:ext cx="1303381" cy="1285885"/>
          </a:xfrm>
          <a:prstGeom prst="rect">
            <a:avLst/>
          </a:prstGeom>
        </p:spPr>
      </p:pic>
      <p:sp>
        <p:nvSpPr>
          <p:cNvPr id="8" name="L-Shape 7"/>
          <p:cNvSpPr/>
          <p:nvPr/>
        </p:nvSpPr>
        <p:spPr bwMode="auto">
          <a:xfrm rot="5400000" flipH="1" flipV="1">
            <a:off x="11368809" y="839868"/>
            <a:ext cx="611398" cy="615345"/>
          </a:xfrm>
          <a:prstGeom prst="corner">
            <a:avLst>
              <a:gd name="adj1" fmla="val 57515"/>
              <a:gd name="adj2" fmla="val 56852"/>
            </a:avLst>
          </a:prstGeom>
          <a:solidFill>
            <a:srgbClr val="C125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GB" sz="1100" dirty="0">
                <a:ea typeface="Times New Roman"/>
                <a:cs typeface="Times New Roman"/>
              </a:rPr>
              <a:t> </a:t>
            </a:r>
            <a:endParaRPr lang="en-GB" sz="1100" dirty="0">
              <a:ea typeface="Calibri"/>
              <a:cs typeface="Times New Roman"/>
            </a:endParaRPr>
          </a:p>
        </p:txBody>
      </p:sp>
      <p:sp>
        <p:nvSpPr>
          <p:cNvPr id="9" name="TextBox 8">
            <a:extLst>
              <a:ext uri="{FF2B5EF4-FFF2-40B4-BE49-F238E27FC236}">
                <a16:creationId xmlns:a16="http://schemas.microsoft.com/office/drawing/2014/main" id="{EB9F7551-424C-44AA-A3AB-B333A1B50C7D}"/>
              </a:ext>
            </a:extLst>
          </p:cNvPr>
          <p:cNvSpPr txBox="1"/>
          <p:nvPr/>
        </p:nvSpPr>
        <p:spPr>
          <a:xfrm>
            <a:off x="1959975" y="6300028"/>
            <a:ext cx="418704" cy="369332"/>
          </a:xfrm>
          <a:prstGeom prst="rect">
            <a:avLst/>
          </a:prstGeom>
          <a:noFill/>
        </p:spPr>
        <p:txBody>
          <a:bodyPr wrap="none" rtlCol="0">
            <a:spAutoFit/>
          </a:bodyPr>
          <a:lstStyle/>
          <a:p>
            <a:r>
              <a:rPr lang="en-GB">
                <a:solidFill>
                  <a:schemeClr val="bg1"/>
                </a:solidFill>
              </a:rPr>
              <a:t>70</a:t>
            </a:r>
          </a:p>
        </p:txBody>
      </p:sp>
      <p:sp>
        <p:nvSpPr>
          <p:cNvPr id="11" name="Rectangle 10">
            <a:extLst>
              <a:ext uri="{FF2B5EF4-FFF2-40B4-BE49-F238E27FC236}">
                <a16:creationId xmlns:a16="http://schemas.microsoft.com/office/drawing/2014/main" id="{BF0B2C8F-AE49-874E-909C-042727633962}"/>
              </a:ext>
            </a:extLst>
          </p:cNvPr>
          <p:cNvSpPr/>
          <p:nvPr/>
        </p:nvSpPr>
        <p:spPr>
          <a:xfrm>
            <a:off x="245563" y="588632"/>
            <a:ext cx="3932487"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Accommodating Approach</a:t>
            </a:r>
          </a:p>
        </p:txBody>
      </p:sp>
      <p:sp>
        <p:nvSpPr>
          <p:cNvPr id="12" name="TextBox 11">
            <a:extLst>
              <a:ext uri="{FF2B5EF4-FFF2-40B4-BE49-F238E27FC236}">
                <a16:creationId xmlns:a16="http://schemas.microsoft.com/office/drawing/2014/main" id="{6EC3523E-E867-BF46-B36E-FD06750809E2}"/>
              </a:ext>
            </a:extLst>
          </p:cNvPr>
          <p:cNvSpPr txBox="1"/>
          <p:nvPr/>
        </p:nvSpPr>
        <p:spPr>
          <a:xfrm>
            <a:off x="241599" y="1844238"/>
            <a:ext cx="3600000" cy="3893374"/>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An Accommodating approach is useful for…</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Allowing allow a better solution to be considered</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Learning from others</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Showing you are reasonable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When the issue is much more important to the other person than it is to you— building goodwill</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Preserving harmony and avoiding disruption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Helping others develop by allowing them to take the lead and responsibility </a:t>
            </a:r>
          </a:p>
        </p:txBody>
      </p:sp>
      <p:sp>
        <p:nvSpPr>
          <p:cNvPr id="13" name="TextBox 12">
            <a:extLst>
              <a:ext uri="{FF2B5EF4-FFF2-40B4-BE49-F238E27FC236}">
                <a16:creationId xmlns:a16="http://schemas.microsoft.com/office/drawing/2014/main" id="{C5061E63-18D3-BE42-847F-F30BEB15406E}"/>
              </a:ext>
            </a:extLst>
          </p:cNvPr>
          <p:cNvSpPr txBox="1"/>
          <p:nvPr/>
        </p:nvSpPr>
        <p:spPr>
          <a:xfrm>
            <a:off x="4205916" y="650187"/>
            <a:ext cx="3258236" cy="338554"/>
          </a:xfrm>
          <a:prstGeom prst="rect">
            <a:avLst/>
          </a:prstGeom>
          <a:noFill/>
        </p:spPr>
        <p:txBody>
          <a:bodyPr wrap="square">
            <a:spAutoFit/>
          </a:bodyPr>
          <a:lstStyle/>
          <a:p>
            <a:pPr eaLnBrk="1" hangingPunct="1">
              <a:defRPr/>
            </a:pPr>
            <a:r>
              <a:rPr lang="en-GB" sz="1600" dirty="0">
                <a:solidFill>
                  <a:schemeClr val="bg1">
                    <a:lumMod val="65000"/>
                  </a:schemeClr>
                </a:solidFill>
                <a:latin typeface="Arial Light" pitchFamily="2" charset="0"/>
                <a:cs typeface="Arial" pitchFamily="34" charset="0"/>
              </a:rPr>
              <a:t>(</a:t>
            </a:r>
            <a:r>
              <a:rPr lang="en-GB" sz="1400" dirty="0">
                <a:solidFill>
                  <a:srgbClr val="333333"/>
                </a:solidFill>
                <a:latin typeface="Arial Light" pitchFamily="2" charset="0"/>
                <a:cs typeface="Arial" pitchFamily="34" charset="0"/>
              </a:rPr>
              <a:t>Low Will + High Affection)</a:t>
            </a:r>
          </a:p>
        </p:txBody>
      </p:sp>
      <p:sp>
        <p:nvSpPr>
          <p:cNvPr id="15" name="TextBox 14">
            <a:extLst>
              <a:ext uri="{FF2B5EF4-FFF2-40B4-BE49-F238E27FC236}">
                <a16:creationId xmlns:a16="http://schemas.microsoft.com/office/drawing/2014/main" id="{CE5E38A9-7D4F-9243-A888-06C77A3EE32E}"/>
              </a:ext>
            </a:extLst>
          </p:cNvPr>
          <p:cNvSpPr txBox="1"/>
          <p:nvPr/>
        </p:nvSpPr>
        <p:spPr>
          <a:xfrm>
            <a:off x="4295999" y="1849978"/>
            <a:ext cx="3312169" cy="2800767"/>
          </a:xfrm>
          <a:prstGeom prst="rect">
            <a:avLst/>
          </a:prstGeom>
          <a:noFill/>
        </p:spPr>
        <p:txBody>
          <a:bodyPr wrap="square">
            <a:spAutoFit/>
          </a:bodyPr>
          <a:lstStyle/>
          <a:p>
            <a:pPr>
              <a:defRPr/>
            </a:pPr>
            <a:r>
              <a:rPr lang="en-GB" dirty="0">
                <a:solidFill>
                  <a:srgbClr val="C12545"/>
                </a:solidFill>
                <a:latin typeface="Arial Light" pitchFamily="2" charset="0"/>
                <a:cs typeface="Arial" pitchFamily="34" charset="0"/>
              </a:rPr>
              <a:t>Behaviours supporting an Accommodating approach are…</a:t>
            </a:r>
          </a:p>
          <a:p>
            <a:pPr eaLnBrk="1" hangingPunct="1">
              <a:defRPr/>
            </a:pPr>
            <a:endParaRPr lang="en-GB"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Sense of service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Sacrifice</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Humility</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Taking a backseat</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Detaching – not taking things personally  </a:t>
            </a:r>
          </a:p>
        </p:txBody>
      </p:sp>
      <p:sp>
        <p:nvSpPr>
          <p:cNvPr id="16" name="TextBox 15">
            <a:extLst>
              <a:ext uri="{FF2B5EF4-FFF2-40B4-BE49-F238E27FC236}">
                <a16:creationId xmlns:a16="http://schemas.microsoft.com/office/drawing/2014/main" id="{F8C3F24B-31DD-FC46-9CEC-4E66A8D9FB6B}"/>
              </a:ext>
            </a:extLst>
          </p:cNvPr>
          <p:cNvSpPr txBox="1"/>
          <p:nvPr/>
        </p:nvSpPr>
        <p:spPr>
          <a:xfrm>
            <a:off x="8256640" y="1844238"/>
            <a:ext cx="3600000" cy="3724096"/>
          </a:xfrm>
          <a:prstGeom prst="rect">
            <a:avLst/>
          </a:prstGeom>
          <a:noFill/>
        </p:spPr>
        <p:txBody>
          <a:bodyPr wrap="square">
            <a:spAutoFit/>
          </a:bodyPr>
          <a:lstStyle/>
          <a:p>
            <a:pPr eaLnBrk="1" hangingPunct="1">
              <a:defRPr/>
            </a:pPr>
            <a:r>
              <a:rPr lang="en-GB" dirty="0">
                <a:solidFill>
                  <a:srgbClr val="C12545"/>
                </a:solidFill>
                <a:latin typeface="Arial Light" pitchFamily="2" charset="0"/>
                <a:cs typeface="Arial" pitchFamily="34" charset="0"/>
              </a:rPr>
              <a:t>Risks of over-using this approach…</a:t>
            </a:r>
          </a:p>
          <a:p>
            <a:pPr eaLnBrk="1" hangingPunct="1">
              <a:defRPr/>
            </a:pPr>
            <a:endParaRPr lang="en-GB" sz="1600" dirty="0">
              <a:solidFill>
                <a:srgbClr val="C12545"/>
              </a:solidFill>
              <a:latin typeface="Arial Light" pitchFamily="2" charset="0"/>
              <a:cs typeface="Arial" pitchFamily="34" charset="0"/>
            </a:endParaRP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Ideas and concerns go unheard and overlooked</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Less influence, recognition and credibility</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Lack of contribution</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Other views go unchallenged</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Lack of discipline where matters need to be enforced</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Team not defended or protected from being taken advantage of</a:t>
            </a:r>
          </a:p>
          <a:p>
            <a:pPr marL="285750" indent="-285750">
              <a:spcAft>
                <a:spcPts val="600"/>
              </a:spcAft>
              <a:buFont typeface="Arial" panose="020B0604020202020204" pitchFamily="34" charset="0"/>
              <a:buChar char="•"/>
              <a:defRPr/>
            </a:pPr>
            <a:r>
              <a:rPr lang="en-GB" sz="1400" dirty="0">
                <a:solidFill>
                  <a:srgbClr val="333333"/>
                </a:solidFill>
                <a:latin typeface="Arial Light" pitchFamily="2" charset="0"/>
                <a:cs typeface="Arial" pitchFamily="34" charset="0"/>
              </a:rPr>
              <a:t>Don’t say no</a:t>
            </a:r>
          </a:p>
        </p:txBody>
      </p:sp>
      <p:cxnSp>
        <p:nvCxnSpPr>
          <p:cNvPr id="18" name="Straight Connector 17">
            <a:extLst>
              <a:ext uri="{FF2B5EF4-FFF2-40B4-BE49-F238E27FC236}">
                <a16:creationId xmlns:a16="http://schemas.microsoft.com/office/drawing/2014/main" id="{E4EC4921-B434-7F44-BC74-55140B381527}"/>
              </a:ext>
            </a:extLst>
          </p:cNvPr>
          <p:cNvCxnSpPr>
            <a:cxnSpLocks/>
          </p:cNvCxnSpPr>
          <p:nvPr/>
        </p:nvCxnSpPr>
        <p:spPr>
          <a:xfrm>
            <a:off x="4007768"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B8B7F3-F787-A744-AF30-A3FE8A804DDD}"/>
              </a:ext>
            </a:extLst>
          </p:cNvPr>
          <p:cNvCxnSpPr>
            <a:cxnSpLocks/>
          </p:cNvCxnSpPr>
          <p:nvPr/>
        </p:nvCxnSpPr>
        <p:spPr>
          <a:xfrm>
            <a:off x="7824192" y="1912352"/>
            <a:ext cx="0" cy="4945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68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0B2C8F-AE49-874E-909C-042727633962}"/>
              </a:ext>
            </a:extLst>
          </p:cNvPr>
          <p:cNvSpPr/>
          <p:nvPr/>
        </p:nvSpPr>
        <p:spPr>
          <a:xfrm>
            <a:off x="351057" y="958572"/>
            <a:ext cx="5744943" cy="1110607"/>
          </a:xfrm>
          <a:prstGeom prst="rect">
            <a:avLst/>
          </a:prstGeom>
        </p:spPr>
        <p:txBody>
          <a:bodyPr wrap="square">
            <a:spAutoFit/>
          </a:bodyPr>
          <a:lstStyle/>
          <a:p>
            <a:r>
              <a:rPr lang="pl-PL" sz="3200">
                <a:solidFill>
                  <a:srgbClr val="B7344A"/>
                </a:solidFill>
                <a:latin typeface="Arial Light" pitchFamily="2" charset="0"/>
                <a:cs typeface="Arial Black" panose="020B0604020202020204" pitchFamily="34" charset="0"/>
              </a:rPr>
              <a:t>Jakie jest moje podejście do konfliktów? </a:t>
            </a:r>
          </a:p>
        </p:txBody>
      </p:sp>
      <p:pic>
        <p:nvPicPr>
          <p:cNvPr id="2" name="Obraz 1">
            <a:extLst>
              <a:ext uri="{FF2B5EF4-FFF2-40B4-BE49-F238E27FC236}">
                <a16:creationId xmlns:a16="http://schemas.microsoft.com/office/drawing/2014/main" id="{D41FA8BB-9FB4-3C49-B8BA-885EE0B0A7D3}"/>
              </a:ext>
            </a:extLst>
          </p:cNvPr>
          <p:cNvPicPr>
            <a:picLocks noChangeAspect="1"/>
          </p:cNvPicPr>
          <p:nvPr/>
        </p:nvPicPr>
        <p:blipFill>
          <a:blip r:embed="rId3"/>
          <a:stretch>
            <a:fillRect/>
          </a:stretch>
        </p:blipFill>
        <p:spPr>
          <a:xfrm>
            <a:off x="6447049" y="62460"/>
            <a:ext cx="5089363" cy="6795539"/>
          </a:xfrm>
          <a:prstGeom prst="rect">
            <a:avLst/>
          </a:prstGeom>
        </p:spPr>
      </p:pic>
    </p:spTree>
    <p:extLst>
      <p:ext uri="{BB962C8B-B14F-4D97-AF65-F5344CB8AC3E}">
        <p14:creationId xmlns:p14="http://schemas.microsoft.com/office/powerpoint/2010/main" val="32857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07368" y="345069"/>
            <a:ext cx="10585176" cy="461665"/>
          </a:xfrm>
          <a:prstGeom prst="rect">
            <a:avLst/>
          </a:prstGeom>
          <a:noFill/>
          <a:ln w="9525">
            <a:noFill/>
            <a:miter lim="800000"/>
            <a:headEnd/>
            <a:tailEnd/>
          </a:ln>
        </p:spPr>
        <p:txBody>
          <a:bodyPr wrap="square">
            <a:spAutoFit/>
          </a:bodyPr>
          <a:lstStyle/>
          <a:p>
            <a:r>
              <a:rPr lang="en-GB" sz="2400" dirty="0">
                <a:solidFill>
                  <a:srgbClr val="B7344A"/>
                </a:solidFill>
                <a:latin typeface="Arial Light" pitchFamily="2" charset="0"/>
                <a:cs typeface="Arial Black" panose="020B0604020202020204" pitchFamily="34" charset="0"/>
              </a:rPr>
              <a:t>KONFLIKTY – JAK JE ROZWIĄZUJEMY</a:t>
            </a:r>
          </a:p>
        </p:txBody>
      </p:sp>
      <p:sp>
        <p:nvSpPr>
          <p:cNvPr id="4" name="TextBox 3"/>
          <p:cNvSpPr txBox="1"/>
          <p:nvPr/>
        </p:nvSpPr>
        <p:spPr>
          <a:xfrm>
            <a:off x="587388" y="1700808"/>
            <a:ext cx="10225136" cy="3862596"/>
          </a:xfrm>
          <a:prstGeom prst="rect">
            <a:avLst/>
          </a:prstGeom>
          <a:noFill/>
        </p:spPr>
        <p:txBody>
          <a:bodyPr wrap="square" rtlCol="0">
            <a:spAutoFit/>
          </a:bodyPr>
          <a:lstStyle/>
          <a:p>
            <a:pPr>
              <a:spcAft>
                <a:spcPts val="600"/>
              </a:spcAft>
            </a:pPr>
            <a:r>
              <a:rPr lang="pl-PL" sz="2000" dirty="0"/>
              <a:t>Co oznacza dla każdego z Was osobiście słowo  „konflikt”? </a:t>
            </a:r>
          </a:p>
          <a:p>
            <a:pPr>
              <a:spcAft>
                <a:spcPts val="600"/>
              </a:spcAft>
            </a:pPr>
            <a:endParaRPr lang="pl-PL" sz="2000" dirty="0"/>
          </a:p>
          <a:p>
            <a:pPr>
              <a:spcAft>
                <a:spcPts val="600"/>
              </a:spcAft>
            </a:pPr>
            <a:r>
              <a:rPr lang="pl-PL" sz="2000" dirty="0"/>
              <a:t>Opracujcie w każdym zespole Waszą własną definicję słowa Konflikt.</a:t>
            </a:r>
          </a:p>
          <a:p>
            <a:pPr>
              <a:spcAft>
                <a:spcPts val="600"/>
              </a:spcAft>
            </a:pPr>
            <a:endParaRPr lang="pl-PL" sz="2000" dirty="0"/>
          </a:p>
          <a:p>
            <a:pPr>
              <a:spcAft>
                <a:spcPts val="600"/>
              </a:spcAft>
            </a:pPr>
            <a:r>
              <a:rPr lang="pl-PL" sz="2000" dirty="0"/>
              <a:t>Jak najczęściej w Waszym zespole rozwiązujecie konflikty?</a:t>
            </a:r>
          </a:p>
          <a:p>
            <a:pPr>
              <a:spcAft>
                <a:spcPts val="600"/>
              </a:spcAft>
            </a:pPr>
            <a:endParaRPr lang="pl-PL" sz="2000" dirty="0"/>
          </a:p>
          <a:p>
            <a:pPr>
              <a:spcAft>
                <a:spcPts val="600"/>
              </a:spcAft>
            </a:pPr>
            <a:r>
              <a:rPr lang="pl-PL" sz="2000" dirty="0"/>
              <a:t>Jakie są zalety i wady sposobów, w jaki obecnie rozwiązujecie konflikty i problemy?</a:t>
            </a:r>
          </a:p>
          <a:p>
            <a:pPr>
              <a:spcAft>
                <a:spcPts val="600"/>
              </a:spcAft>
            </a:pPr>
            <a:endParaRPr lang="pl-PL" sz="2000" dirty="0"/>
          </a:p>
          <a:p>
            <a:pPr>
              <a:spcAft>
                <a:spcPts val="600"/>
              </a:spcAft>
            </a:pPr>
            <a:r>
              <a:rPr lang="pl-PL" sz="2000" dirty="0"/>
              <a:t>Kiedy konflikt może Wam pomagać?</a:t>
            </a:r>
          </a:p>
          <a:p>
            <a:pPr>
              <a:spcAft>
                <a:spcPts val="600"/>
              </a:spcAft>
            </a:pPr>
            <a:endParaRPr lang="pl-PL" sz="2000" dirty="0"/>
          </a:p>
        </p:txBody>
      </p:sp>
      <p:cxnSp>
        <p:nvCxnSpPr>
          <p:cNvPr id="9" name="Straight Connector 8">
            <a:extLst>
              <a:ext uri="{FF2B5EF4-FFF2-40B4-BE49-F238E27FC236}">
                <a16:creationId xmlns:a16="http://schemas.microsoft.com/office/drawing/2014/main" id="{ECBD98D1-3B27-D948-9D58-FCA861266459}"/>
              </a:ext>
            </a:extLst>
          </p:cNvPr>
          <p:cNvCxnSpPr/>
          <p:nvPr/>
        </p:nvCxnSpPr>
        <p:spPr>
          <a:xfrm>
            <a:off x="407368" y="5229200"/>
            <a:ext cx="1130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05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9E97506E-EACF-544F-931F-6EE610F3A27A}"/>
              </a:ext>
            </a:extLst>
          </p:cNvPr>
          <p:cNvCxnSpPr>
            <a:cxnSpLocks/>
          </p:cNvCxnSpPr>
          <p:nvPr/>
        </p:nvCxnSpPr>
        <p:spPr>
          <a:xfrm>
            <a:off x="1496895" y="6165303"/>
            <a:ext cx="10287737" cy="1"/>
          </a:xfrm>
          <a:prstGeom prst="straightConnector1">
            <a:avLst/>
          </a:prstGeom>
          <a:ln w="63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8BFFFCD-EFDA-4840-AE0C-E5467E39D3EB}"/>
              </a:ext>
            </a:extLst>
          </p:cNvPr>
          <p:cNvSpPr/>
          <p:nvPr/>
        </p:nvSpPr>
        <p:spPr>
          <a:xfrm>
            <a:off x="1533775" y="6228020"/>
            <a:ext cx="1851789" cy="369332"/>
          </a:xfrm>
          <a:prstGeom prst="rect">
            <a:avLst/>
          </a:prstGeom>
        </p:spPr>
        <p:txBody>
          <a:bodyPr wrap="none">
            <a:spAutoFit/>
          </a:bodyPr>
          <a:lstStyle/>
          <a:p>
            <a:r>
              <a:rPr lang="en-GB" b="1" dirty="0">
                <a:solidFill>
                  <a:schemeClr val="tx1">
                    <a:lumMod val="50000"/>
                    <a:lumOff val="50000"/>
                  </a:schemeClr>
                </a:solidFill>
                <a:latin typeface="Arial" panose="020B0604020202020204" pitchFamily="34" charset="0"/>
                <a:cs typeface="Arial" panose="020B0604020202020204" pitchFamily="34" charset="0"/>
              </a:rPr>
              <a:t>WSPÓŁPRACA</a:t>
            </a:r>
          </a:p>
        </p:txBody>
      </p:sp>
      <p:sp>
        <p:nvSpPr>
          <p:cNvPr id="16" name="Rectangle 15">
            <a:extLst>
              <a:ext uri="{FF2B5EF4-FFF2-40B4-BE49-F238E27FC236}">
                <a16:creationId xmlns:a16="http://schemas.microsoft.com/office/drawing/2014/main" id="{F3AD2AC8-1359-9A40-B388-049514AF0A54}"/>
              </a:ext>
            </a:extLst>
          </p:cNvPr>
          <p:cNvSpPr/>
          <p:nvPr/>
        </p:nvSpPr>
        <p:spPr>
          <a:xfrm rot="16200000">
            <a:off x="-87086" y="4688778"/>
            <a:ext cx="2146742" cy="369332"/>
          </a:xfrm>
          <a:prstGeom prst="rect">
            <a:avLst/>
          </a:prstGeom>
        </p:spPr>
        <p:txBody>
          <a:bodyPr wrap="none">
            <a:spAutoFit/>
          </a:bodyPr>
          <a:lstStyle/>
          <a:p>
            <a:r>
              <a:rPr lang="en-GB" b="1" dirty="0">
                <a:solidFill>
                  <a:schemeClr val="tx1">
                    <a:lumMod val="50000"/>
                    <a:lumOff val="50000"/>
                  </a:schemeClr>
                </a:solidFill>
                <a:latin typeface="Arial" panose="020B0604020202020204" pitchFamily="34" charset="0"/>
                <a:cs typeface="Arial" panose="020B0604020202020204" pitchFamily="34" charset="0"/>
              </a:rPr>
              <a:t>ASERTTYWNOŚĆ</a:t>
            </a:r>
            <a:endParaRPr lang="en-GB" sz="2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88EA324-69B3-6248-BE8A-3445DA14260E}"/>
              </a:ext>
            </a:extLst>
          </p:cNvPr>
          <p:cNvSpPr/>
          <p:nvPr/>
        </p:nvSpPr>
        <p:spPr>
          <a:xfrm rot="16200000">
            <a:off x="-85037" y="2540370"/>
            <a:ext cx="1984069" cy="338554"/>
          </a:xfrm>
          <a:prstGeom prst="rect">
            <a:avLst/>
          </a:prstGeom>
        </p:spPr>
        <p:txBody>
          <a:bodyPr wrap="none">
            <a:spAutoFit/>
          </a:bodyPr>
          <a:lstStyle/>
          <a:p>
            <a:r>
              <a:rPr lang="pl-PL" sz="1600" dirty="0">
                <a:solidFill>
                  <a:srgbClr val="C00000"/>
                </a:solidFill>
              </a:rPr>
              <a:t>Jak ważny jest wynik?</a:t>
            </a:r>
            <a:endParaRPr lang="en-GB" sz="1600" dirty="0">
              <a:solidFill>
                <a:srgbClr val="C00000"/>
              </a:solidFill>
              <a:latin typeface="Arial Light" pitchFamily="2" charset="0"/>
              <a:cs typeface="Arial Black" panose="020B0604020202020204" pitchFamily="34" charset="0"/>
            </a:endParaRPr>
          </a:p>
        </p:txBody>
      </p:sp>
      <p:sp>
        <p:nvSpPr>
          <p:cNvPr id="18" name="Rectangle 17">
            <a:extLst>
              <a:ext uri="{FF2B5EF4-FFF2-40B4-BE49-F238E27FC236}">
                <a16:creationId xmlns:a16="http://schemas.microsoft.com/office/drawing/2014/main" id="{F6FCFF17-CDEE-4440-96D6-45AB39B26932}"/>
              </a:ext>
            </a:extLst>
          </p:cNvPr>
          <p:cNvSpPr/>
          <p:nvPr/>
        </p:nvSpPr>
        <p:spPr>
          <a:xfrm>
            <a:off x="3383017" y="6246414"/>
            <a:ext cx="2454518" cy="369332"/>
          </a:xfrm>
          <a:prstGeom prst="rect">
            <a:avLst/>
          </a:prstGeom>
        </p:spPr>
        <p:txBody>
          <a:bodyPr wrap="none">
            <a:spAutoFit/>
          </a:bodyPr>
          <a:lstStyle/>
          <a:p>
            <a:r>
              <a:rPr lang="en-GB" dirty="0" err="1">
                <a:solidFill>
                  <a:srgbClr val="C00000"/>
                </a:solidFill>
                <a:latin typeface="Arial Light" pitchFamily="2" charset="0"/>
                <a:cs typeface="Arial Black" panose="020B0604020202020204" pitchFamily="34" charset="0"/>
              </a:rPr>
              <a:t>Jak</a:t>
            </a:r>
            <a:r>
              <a:rPr lang="en-GB" dirty="0">
                <a:solidFill>
                  <a:srgbClr val="C00000"/>
                </a:solidFill>
                <a:latin typeface="Arial Light" pitchFamily="2" charset="0"/>
                <a:cs typeface="Arial Black" panose="020B0604020202020204" pitchFamily="34" charset="0"/>
              </a:rPr>
              <a:t> </a:t>
            </a:r>
            <a:r>
              <a:rPr lang="en-GB" dirty="0" err="1">
                <a:solidFill>
                  <a:srgbClr val="C00000"/>
                </a:solidFill>
                <a:latin typeface="Arial Light" pitchFamily="2" charset="0"/>
                <a:cs typeface="Arial Black" panose="020B0604020202020204" pitchFamily="34" charset="0"/>
              </a:rPr>
              <a:t>ważne</a:t>
            </a:r>
            <a:r>
              <a:rPr lang="en-GB" dirty="0">
                <a:solidFill>
                  <a:srgbClr val="C00000"/>
                </a:solidFill>
                <a:latin typeface="Arial Light" pitchFamily="2" charset="0"/>
                <a:cs typeface="Arial Black" panose="020B0604020202020204" pitchFamily="34" charset="0"/>
              </a:rPr>
              <a:t> </a:t>
            </a:r>
            <a:r>
              <a:rPr lang="en-GB" dirty="0" err="1">
                <a:solidFill>
                  <a:srgbClr val="C00000"/>
                </a:solidFill>
                <a:latin typeface="Arial Light" pitchFamily="2" charset="0"/>
                <a:cs typeface="Arial Black" panose="020B0604020202020204" pitchFamily="34" charset="0"/>
              </a:rPr>
              <a:t>są</a:t>
            </a:r>
            <a:r>
              <a:rPr lang="en-GB" dirty="0">
                <a:solidFill>
                  <a:srgbClr val="C00000"/>
                </a:solidFill>
                <a:latin typeface="Arial Light" pitchFamily="2" charset="0"/>
                <a:cs typeface="Arial Black" panose="020B0604020202020204" pitchFamily="34" charset="0"/>
              </a:rPr>
              <a:t> </a:t>
            </a:r>
            <a:r>
              <a:rPr lang="en-GB" dirty="0" err="1">
                <a:solidFill>
                  <a:srgbClr val="C00000"/>
                </a:solidFill>
                <a:latin typeface="Arial Light" pitchFamily="2" charset="0"/>
                <a:cs typeface="Arial Black" panose="020B0604020202020204" pitchFamily="34" charset="0"/>
              </a:rPr>
              <a:t>relacje</a:t>
            </a:r>
            <a:r>
              <a:rPr lang="en-GB" dirty="0">
                <a:solidFill>
                  <a:srgbClr val="C00000"/>
                </a:solidFill>
                <a:latin typeface="Arial Light" pitchFamily="2" charset="0"/>
                <a:cs typeface="Arial Black" panose="020B0604020202020204" pitchFamily="34" charset="0"/>
              </a:rPr>
              <a:t>?</a:t>
            </a:r>
          </a:p>
        </p:txBody>
      </p:sp>
      <p:sp>
        <p:nvSpPr>
          <p:cNvPr id="14" name="Rectangle 13">
            <a:extLst>
              <a:ext uri="{FF2B5EF4-FFF2-40B4-BE49-F238E27FC236}">
                <a16:creationId xmlns:a16="http://schemas.microsoft.com/office/drawing/2014/main" id="{76D96F40-D35D-1445-84ED-FB9EAF7D44F8}"/>
              </a:ext>
            </a:extLst>
          </p:cNvPr>
          <p:cNvSpPr/>
          <p:nvPr/>
        </p:nvSpPr>
        <p:spPr>
          <a:xfrm>
            <a:off x="1498847" y="3429000"/>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673ED29-060E-8F4A-9098-96E4AED4BF74}"/>
              </a:ext>
            </a:extLst>
          </p:cNvPr>
          <p:cNvSpPr/>
          <p:nvPr/>
        </p:nvSpPr>
        <p:spPr>
          <a:xfrm>
            <a:off x="6710620" y="3431038"/>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F680528-D16E-A847-9734-06E1A4043B38}"/>
              </a:ext>
            </a:extLst>
          </p:cNvPr>
          <p:cNvSpPr/>
          <p:nvPr/>
        </p:nvSpPr>
        <p:spPr>
          <a:xfrm>
            <a:off x="1496895" y="980728"/>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82B57E2-F33E-E74B-A4C9-A19AD81D912E}"/>
              </a:ext>
            </a:extLst>
          </p:cNvPr>
          <p:cNvSpPr/>
          <p:nvPr/>
        </p:nvSpPr>
        <p:spPr>
          <a:xfrm>
            <a:off x="6710620" y="980728"/>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BF97FA1-F3C5-1A49-9CAC-F0CDCC310BBB}"/>
              </a:ext>
            </a:extLst>
          </p:cNvPr>
          <p:cNvSpPr/>
          <p:nvPr/>
        </p:nvSpPr>
        <p:spPr>
          <a:xfrm>
            <a:off x="4439816" y="2152677"/>
            <a:ext cx="4464496" cy="2448272"/>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3C286B0-4B79-7043-A3C5-5196D6706480}"/>
              </a:ext>
            </a:extLst>
          </p:cNvPr>
          <p:cNvSpPr/>
          <p:nvPr/>
        </p:nvSpPr>
        <p:spPr>
          <a:xfrm>
            <a:off x="1623924" y="1096758"/>
            <a:ext cx="2512611" cy="338554"/>
          </a:xfrm>
          <a:prstGeom prst="rect">
            <a:avLst/>
          </a:prstGeom>
        </p:spPr>
        <p:txBody>
          <a:bodyPr wrap="none">
            <a:spAutoFit/>
          </a:bodyPr>
          <a:lstStyle/>
          <a:p>
            <a:r>
              <a:rPr lang="en-GB" sz="1600" b="1" dirty="0">
                <a:solidFill>
                  <a:srgbClr val="C00000"/>
                </a:solidFill>
                <a:latin typeface="Arial Light" pitchFamily="2" charset="0"/>
                <a:cs typeface="Arial Black" panose="020B0604020202020204" pitchFamily="34" charset="0"/>
              </a:rPr>
              <a:t>WSPÓŁZAWODNICTWO</a:t>
            </a:r>
            <a:endParaRPr lang="en-GB" sz="2400" b="1" dirty="0">
              <a:solidFill>
                <a:srgbClr val="C00000"/>
              </a:solidFill>
              <a:latin typeface="Arial Light" pitchFamily="2" charset="0"/>
              <a:cs typeface="Arial Black" panose="020B0604020202020204" pitchFamily="34" charset="0"/>
            </a:endParaRPr>
          </a:p>
        </p:txBody>
      </p:sp>
      <p:sp>
        <p:nvSpPr>
          <p:cNvPr id="25" name="Rectangle 24">
            <a:extLst>
              <a:ext uri="{FF2B5EF4-FFF2-40B4-BE49-F238E27FC236}">
                <a16:creationId xmlns:a16="http://schemas.microsoft.com/office/drawing/2014/main" id="{47B4D5C2-41DE-1E46-B38A-209C529C2E0E}"/>
              </a:ext>
            </a:extLst>
          </p:cNvPr>
          <p:cNvSpPr/>
          <p:nvPr/>
        </p:nvSpPr>
        <p:spPr>
          <a:xfrm>
            <a:off x="10113437" y="989346"/>
            <a:ext cx="1662635" cy="338554"/>
          </a:xfrm>
          <a:prstGeom prst="rect">
            <a:avLst/>
          </a:prstGeom>
        </p:spPr>
        <p:txBody>
          <a:bodyPr wrap="none">
            <a:spAutoFit/>
          </a:bodyPr>
          <a:lstStyle/>
          <a:p>
            <a:pPr algn="r"/>
            <a:r>
              <a:rPr lang="en-GB" sz="1600" b="1" dirty="0">
                <a:solidFill>
                  <a:srgbClr val="C00000"/>
                </a:solidFill>
                <a:latin typeface="Arial Light" pitchFamily="2" charset="0"/>
                <a:cs typeface="Arial Black" panose="020B0604020202020204" pitchFamily="34" charset="0"/>
              </a:rPr>
              <a:t>WSPÓŁPRACA</a:t>
            </a:r>
          </a:p>
        </p:txBody>
      </p:sp>
      <p:sp>
        <p:nvSpPr>
          <p:cNvPr id="26" name="Rectangle 25">
            <a:extLst>
              <a:ext uri="{FF2B5EF4-FFF2-40B4-BE49-F238E27FC236}">
                <a16:creationId xmlns:a16="http://schemas.microsoft.com/office/drawing/2014/main" id="{8A7CC1C5-C94B-0F45-87A4-000A8B4D6378}"/>
              </a:ext>
            </a:extLst>
          </p:cNvPr>
          <p:cNvSpPr/>
          <p:nvPr/>
        </p:nvSpPr>
        <p:spPr>
          <a:xfrm>
            <a:off x="1582017" y="3519128"/>
            <a:ext cx="1173719" cy="338554"/>
          </a:xfrm>
          <a:prstGeom prst="rect">
            <a:avLst/>
          </a:prstGeom>
        </p:spPr>
        <p:txBody>
          <a:bodyPr wrap="none">
            <a:spAutoFit/>
          </a:bodyPr>
          <a:lstStyle/>
          <a:p>
            <a:r>
              <a:rPr lang="en-GB" sz="1600" b="1" dirty="0">
                <a:solidFill>
                  <a:srgbClr val="C00000"/>
                </a:solidFill>
                <a:latin typeface="Arial Light" pitchFamily="2" charset="0"/>
                <a:cs typeface="Arial Black" panose="020B0604020202020204" pitchFamily="34" charset="0"/>
              </a:rPr>
              <a:t>UNIKANIE</a:t>
            </a:r>
            <a:endParaRPr lang="en-GB" sz="2400" b="1" dirty="0">
              <a:solidFill>
                <a:srgbClr val="C00000"/>
              </a:solidFill>
              <a:latin typeface="Arial Light" pitchFamily="2" charset="0"/>
              <a:cs typeface="Arial Black" panose="020B0604020202020204" pitchFamily="34" charset="0"/>
            </a:endParaRPr>
          </a:p>
        </p:txBody>
      </p:sp>
      <p:sp>
        <p:nvSpPr>
          <p:cNvPr id="27" name="Rectangle 26">
            <a:extLst>
              <a:ext uri="{FF2B5EF4-FFF2-40B4-BE49-F238E27FC236}">
                <a16:creationId xmlns:a16="http://schemas.microsoft.com/office/drawing/2014/main" id="{99211FFB-79DC-D04E-AEEF-CED419C62310}"/>
              </a:ext>
            </a:extLst>
          </p:cNvPr>
          <p:cNvSpPr/>
          <p:nvPr/>
        </p:nvSpPr>
        <p:spPr>
          <a:xfrm>
            <a:off x="9449669" y="3518260"/>
            <a:ext cx="2428422" cy="338554"/>
          </a:xfrm>
          <a:prstGeom prst="rect">
            <a:avLst/>
          </a:prstGeom>
        </p:spPr>
        <p:txBody>
          <a:bodyPr wrap="none">
            <a:spAutoFit/>
          </a:bodyPr>
          <a:lstStyle/>
          <a:p>
            <a:pPr algn="r"/>
            <a:r>
              <a:rPr lang="en-GB" sz="1600" b="1" dirty="0">
                <a:solidFill>
                  <a:srgbClr val="C00000"/>
                </a:solidFill>
                <a:latin typeface="Arial Light" pitchFamily="2" charset="0"/>
                <a:cs typeface="Arial Black" panose="020B0604020202020204" pitchFamily="34" charset="0"/>
              </a:rPr>
              <a:t>DOPASOWYWANIE SIĘ</a:t>
            </a:r>
          </a:p>
        </p:txBody>
      </p:sp>
      <p:sp>
        <p:nvSpPr>
          <p:cNvPr id="28" name="Rectangle 27">
            <a:extLst>
              <a:ext uri="{FF2B5EF4-FFF2-40B4-BE49-F238E27FC236}">
                <a16:creationId xmlns:a16="http://schemas.microsoft.com/office/drawing/2014/main" id="{C2A4FF04-A4E7-CE42-85A7-0BE4DB9E7E68}"/>
              </a:ext>
            </a:extLst>
          </p:cNvPr>
          <p:cNvSpPr/>
          <p:nvPr/>
        </p:nvSpPr>
        <p:spPr>
          <a:xfrm>
            <a:off x="6080199" y="2420888"/>
            <a:ext cx="1462260" cy="338554"/>
          </a:xfrm>
          <a:prstGeom prst="rect">
            <a:avLst/>
          </a:prstGeom>
        </p:spPr>
        <p:txBody>
          <a:bodyPr wrap="none">
            <a:spAutoFit/>
          </a:bodyPr>
          <a:lstStyle/>
          <a:p>
            <a:pPr algn="r"/>
            <a:r>
              <a:rPr lang="en-GB" sz="1600" b="1" dirty="0">
                <a:solidFill>
                  <a:srgbClr val="C00000"/>
                </a:solidFill>
                <a:latin typeface="Arial Light" pitchFamily="2" charset="0"/>
                <a:cs typeface="Arial Black" panose="020B0604020202020204" pitchFamily="34" charset="0"/>
              </a:rPr>
              <a:t>KOMPROMIS</a:t>
            </a:r>
          </a:p>
        </p:txBody>
      </p:sp>
      <p:cxnSp>
        <p:nvCxnSpPr>
          <p:cNvPr id="34" name="Straight Arrow Connector 33">
            <a:extLst>
              <a:ext uri="{FF2B5EF4-FFF2-40B4-BE49-F238E27FC236}">
                <a16:creationId xmlns:a16="http://schemas.microsoft.com/office/drawing/2014/main" id="{A2E1536B-5486-674B-95D4-68AC72D47558}"/>
              </a:ext>
            </a:extLst>
          </p:cNvPr>
          <p:cNvCxnSpPr>
            <a:cxnSpLocks/>
          </p:cNvCxnSpPr>
          <p:nvPr/>
        </p:nvCxnSpPr>
        <p:spPr>
          <a:xfrm flipV="1">
            <a:off x="1271464" y="1004295"/>
            <a:ext cx="0" cy="4849409"/>
          </a:xfrm>
          <a:prstGeom prst="straightConnector1">
            <a:avLst/>
          </a:prstGeom>
          <a:ln w="63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49CC6EA-DE50-E640-BB01-429651830916}"/>
              </a:ext>
            </a:extLst>
          </p:cNvPr>
          <p:cNvSpPr/>
          <p:nvPr/>
        </p:nvSpPr>
        <p:spPr>
          <a:xfrm>
            <a:off x="1638378" y="1784582"/>
            <a:ext cx="2882852" cy="738664"/>
          </a:xfrm>
          <a:prstGeom prst="rect">
            <a:avLst/>
          </a:prstGeom>
        </p:spPr>
        <p:txBody>
          <a:bodyPr wrap="square">
            <a:spAutoFit/>
          </a:bodyPr>
          <a:lstStyle/>
          <a:p>
            <a:r>
              <a:rPr lang="en-GB" sz="1400" b="1" dirty="0">
                <a:solidFill>
                  <a:schemeClr val="tx1">
                    <a:lumMod val="75000"/>
                    <a:lumOff val="25000"/>
                  </a:schemeClr>
                </a:solidFill>
                <a:latin typeface="Arial" panose="020B0604020202020204" pitchFamily="34" charset="0"/>
                <a:cs typeface="Arial" panose="020B0604020202020204" pitchFamily="34" charset="0"/>
              </a:rPr>
              <a:t>To </a:t>
            </a:r>
            <a:r>
              <a:rPr lang="en-GB" sz="1400" b="1" dirty="0" err="1">
                <a:solidFill>
                  <a:schemeClr val="tx1">
                    <a:lumMod val="75000"/>
                    <a:lumOff val="25000"/>
                  </a:schemeClr>
                </a:solidFill>
                <a:latin typeface="Arial" panose="020B0604020202020204" pitchFamily="34" charset="0"/>
                <a:cs typeface="Arial" panose="020B0604020202020204" pitchFamily="34" charset="0"/>
              </a:rPr>
              <a:t>podejście</a:t>
            </a:r>
            <a:r>
              <a:rPr lang="en-GB" sz="1400" b="1" dirty="0">
                <a:solidFill>
                  <a:schemeClr val="tx1">
                    <a:lumMod val="75000"/>
                    <a:lumOff val="25000"/>
                  </a:schemeClr>
                </a:solidFill>
                <a:latin typeface="Arial" panose="020B0604020202020204" pitchFamily="34" charset="0"/>
                <a:cs typeface="Arial" panose="020B0604020202020204" pitchFamily="34" charset="0"/>
              </a:rPr>
              <a:t> jest </a:t>
            </a:r>
            <a:r>
              <a:rPr lang="en-GB" sz="1400" b="1" dirty="0" err="1">
                <a:solidFill>
                  <a:schemeClr val="tx1">
                    <a:lumMod val="75000"/>
                    <a:lumOff val="25000"/>
                  </a:schemeClr>
                </a:solidFill>
                <a:latin typeface="Arial" panose="020B0604020202020204" pitchFamily="34" charset="0"/>
                <a:cs typeface="Arial" panose="020B0604020202020204" pitchFamily="34" charset="0"/>
              </a:rPr>
              <a:t>dobre</a:t>
            </a:r>
            <a:r>
              <a:rPr lang="en-GB" sz="1400" b="1" dirty="0">
                <a:solidFill>
                  <a:schemeClr val="tx1">
                    <a:lumMod val="75000"/>
                    <a:lumOff val="25000"/>
                  </a:schemeClr>
                </a:solidFill>
                <a:latin typeface="Arial" panose="020B0604020202020204" pitchFamily="34" charset="0"/>
                <a:cs typeface="Arial" panose="020B0604020202020204" pitchFamily="34" charset="0"/>
              </a:rPr>
              <a:t>, </a:t>
            </a:r>
            <a:r>
              <a:rPr lang="en-GB" sz="1400" b="1" dirty="0" err="1">
                <a:solidFill>
                  <a:schemeClr val="tx1">
                    <a:lumMod val="75000"/>
                    <a:lumOff val="25000"/>
                  </a:schemeClr>
                </a:solidFill>
                <a:latin typeface="Arial" panose="020B0604020202020204" pitchFamily="34" charset="0"/>
                <a:cs typeface="Arial" panose="020B0604020202020204" pitchFamily="34" charset="0"/>
              </a:rPr>
              <a:t>gdy</a:t>
            </a:r>
            <a:r>
              <a:rPr lang="en-GB" sz="1400" b="1"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400" dirty="0" err="1">
                <a:solidFill>
                  <a:schemeClr val="tx1">
                    <a:lumMod val="75000"/>
                    <a:lumOff val="25000"/>
                  </a:schemeClr>
                </a:solidFill>
                <a:latin typeface="Arial Light" pitchFamily="2" charset="0"/>
                <a:cs typeface="Arial Black" panose="020B0604020202020204" pitchFamily="34" charset="0"/>
              </a:rPr>
              <a:t>Potrzebne</a:t>
            </a:r>
            <a:r>
              <a:rPr lang="en-GB" sz="1400" dirty="0">
                <a:solidFill>
                  <a:schemeClr val="tx1">
                    <a:lumMod val="75000"/>
                    <a:lumOff val="25000"/>
                  </a:schemeClr>
                </a:solidFill>
                <a:latin typeface="Arial Light" pitchFamily="2" charset="0"/>
                <a:cs typeface="Arial Black" panose="020B0604020202020204" pitchFamily="34" charset="0"/>
              </a:rPr>
              <a:t> jest </a:t>
            </a:r>
            <a:r>
              <a:rPr lang="en-GB" sz="1400" dirty="0" err="1">
                <a:solidFill>
                  <a:schemeClr val="tx1">
                    <a:lumMod val="75000"/>
                    <a:lumOff val="25000"/>
                  </a:schemeClr>
                </a:solidFill>
                <a:latin typeface="Arial Light" pitchFamily="2" charset="0"/>
                <a:cs typeface="Arial Black" panose="020B0604020202020204" pitchFamily="34" charset="0"/>
              </a:rPr>
              <a:t>szybkie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i</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zdecydowane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działanie</a:t>
            </a:r>
            <a:r>
              <a:rPr lang="en-GB" sz="1400" dirty="0">
                <a:solidFill>
                  <a:schemeClr val="tx1">
                    <a:lumMod val="75000"/>
                    <a:lumOff val="25000"/>
                  </a:schemeClr>
                </a:solidFill>
                <a:latin typeface="Arial Light" pitchFamily="2" charset="0"/>
                <a:cs typeface="Arial Black" panose="020B0604020202020204" pitchFamily="34" charset="0"/>
              </a:rPr>
              <a:t>. </a:t>
            </a:r>
          </a:p>
        </p:txBody>
      </p:sp>
      <p:sp>
        <p:nvSpPr>
          <p:cNvPr id="37" name="Rectangle 36">
            <a:extLst>
              <a:ext uri="{FF2B5EF4-FFF2-40B4-BE49-F238E27FC236}">
                <a16:creationId xmlns:a16="http://schemas.microsoft.com/office/drawing/2014/main" id="{9BAD20D3-B849-C04B-B1E4-570A036052E3}"/>
              </a:ext>
            </a:extLst>
          </p:cNvPr>
          <p:cNvSpPr/>
          <p:nvPr/>
        </p:nvSpPr>
        <p:spPr>
          <a:xfrm>
            <a:off x="1550506" y="2535287"/>
            <a:ext cx="2849019" cy="954107"/>
          </a:xfrm>
          <a:prstGeom prst="rect">
            <a:avLst/>
          </a:prstGeom>
        </p:spPr>
        <p:txBody>
          <a:bodyPr wrap="square">
            <a:spAutoFit/>
          </a:bodyPr>
          <a:lstStyle/>
          <a:p>
            <a:r>
              <a:rPr lang="pl-PL" sz="1400" b="1" dirty="0"/>
              <a:t>Ryzyko wynikające z nieużywania go… </a:t>
            </a:r>
            <a:r>
              <a:rPr lang="pl-PL" sz="1400" dirty="0"/>
              <a:t>nie zajmujesz zdecydowanego stanowiska, nawet jeśli widzisz taką potrzebę</a:t>
            </a:r>
            <a:endParaRPr lang="en-GB" sz="1400" dirty="0">
              <a:solidFill>
                <a:schemeClr val="tx1">
                  <a:lumMod val="75000"/>
                  <a:lumOff val="25000"/>
                </a:schemeClr>
              </a:solidFill>
              <a:latin typeface="Arial Light" pitchFamily="2" charset="0"/>
              <a:cs typeface="Arial Black" panose="020B0604020202020204" pitchFamily="34" charset="0"/>
            </a:endParaRPr>
          </a:p>
        </p:txBody>
      </p:sp>
      <p:sp>
        <p:nvSpPr>
          <p:cNvPr id="39" name="Rectangle 38">
            <a:extLst>
              <a:ext uri="{FF2B5EF4-FFF2-40B4-BE49-F238E27FC236}">
                <a16:creationId xmlns:a16="http://schemas.microsoft.com/office/drawing/2014/main" id="{6E91CBD2-C5FF-F840-981B-FB220708F7B2}"/>
              </a:ext>
            </a:extLst>
          </p:cNvPr>
          <p:cNvSpPr/>
          <p:nvPr/>
        </p:nvSpPr>
        <p:spPr>
          <a:xfrm>
            <a:off x="1610066" y="4198839"/>
            <a:ext cx="2913115" cy="1169551"/>
          </a:xfrm>
          <a:prstGeom prst="rect">
            <a:avLst/>
          </a:prstGeom>
        </p:spPr>
        <p:txBody>
          <a:bodyPr wrap="square">
            <a:spAutoFit/>
          </a:bodyPr>
          <a:lstStyle/>
          <a:p>
            <a:r>
              <a:rPr lang="en-GB" sz="1400" b="1" dirty="0">
                <a:solidFill>
                  <a:schemeClr val="tx1">
                    <a:lumMod val="75000"/>
                    <a:lumOff val="25000"/>
                  </a:schemeClr>
                </a:solidFill>
                <a:latin typeface="Arial" panose="020B0604020202020204" pitchFamily="34" charset="0"/>
                <a:cs typeface="Arial" panose="020B0604020202020204" pitchFamily="34" charset="0"/>
              </a:rPr>
              <a:t>To </a:t>
            </a:r>
            <a:r>
              <a:rPr lang="en-GB" sz="1400" b="1" dirty="0" err="1">
                <a:solidFill>
                  <a:schemeClr val="tx1">
                    <a:lumMod val="75000"/>
                    <a:lumOff val="25000"/>
                  </a:schemeClr>
                </a:solidFill>
                <a:latin typeface="Arial" panose="020B0604020202020204" pitchFamily="34" charset="0"/>
                <a:cs typeface="Arial" panose="020B0604020202020204" pitchFamily="34" charset="0"/>
              </a:rPr>
              <a:t>podejście</a:t>
            </a:r>
            <a:r>
              <a:rPr lang="en-GB" sz="1400" b="1" dirty="0">
                <a:solidFill>
                  <a:schemeClr val="tx1">
                    <a:lumMod val="75000"/>
                    <a:lumOff val="25000"/>
                  </a:schemeClr>
                </a:solidFill>
                <a:latin typeface="Arial" panose="020B0604020202020204" pitchFamily="34" charset="0"/>
                <a:cs typeface="Arial" panose="020B0604020202020204" pitchFamily="34" charset="0"/>
              </a:rPr>
              <a:t> jest </a:t>
            </a:r>
            <a:r>
              <a:rPr lang="en-GB" sz="1400" b="1" dirty="0" err="1">
                <a:solidFill>
                  <a:schemeClr val="tx1">
                    <a:lumMod val="75000"/>
                    <a:lumOff val="25000"/>
                  </a:schemeClr>
                </a:solidFill>
                <a:latin typeface="Arial" panose="020B0604020202020204" pitchFamily="34" charset="0"/>
                <a:cs typeface="Arial" panose="020B0604020202020204" pitchFamily="34" charset="0"/>
              </a:rPr>
              <a:t>dobre</a:t>
            </a:r>
            <a:r>
              <a:rPr lang="en-GB" sz="1400" b="1" dirty="0">
                <a:solidFill>
                  <a:schemeClr val="tx1">
                    <a:lumMod val="75000"/>
                    <a:lumOff val="25000"/>
                  </a:schemeClr>
                </a:solidFill>
                <a:latin typeface="Arial" panose="020B0604020202020204" pitchFamily="34" charset="0"/>
                <a:cs typeface="Arial" panose="020B0604020202020204" pitchFamily="34" charset="0"/>
              </a:rPr>
              <a:t>, </a:t>
            </a:r>
            <a:r>
              <a:rPr lang="en-GB" sz="1400" b="1" dirty="0" err="1">
                <a:solidFill>
                  <a:schemeClr val="tx1">
                    <a:lumMod val="75000"/>
                    <a:lumOff val="25000"/>
                  </a:schemeClr>
                </a:solidFill>
                <a:latin typeface="Arial" panose="020B0604020202020204" pitchFamily="34" charset="0"/>
                <a:cs typeface="Arial" panose="020B0604020202020204" pitchFamily="34" charset="0"/>
              </a:rPr>
              <a:t>gdy</a:t>
            </a:r>
            <a:r>
              <a:rPr lang="en-GB" sz="1400" b="1"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400" dirty="0" err="1">
                <a:solidFill>
                  <a:schemeClr val="tx1">
                    <a:lumMod val="75000"/>
                    <a:lumOff val="25000"/>
                  </a:schemeClr>
                </a:solidFill>
                <a:latin typeface="Arial Light" pitchFamily="2" charset="0"/>
                <a:cs typeface="Arial Black" panose="020B0604020202020204" pitchFamily="34" charset="0"/>
              </a:rPr>
              <a:t>potrzebne</a:t>
            </a:r>
            <a:r>
              <a:rPr lang="en-GB" sz="1400" dirty="0">
                <a:solidFill>
                  <a:schemeClr val="tx1">
                    <a:lumMod val="75000"/>
                    <a:lumOff val="25000"/>
                  </a:schemeClr>
                </a:solidFill>
                <a:latin typeface="Arial Light" pitchFamily="2" charset="0"/>
                <a:cs typeface="Arial Black" panose="020B0604020202020204" pitchFamily="34" charset="0"/>
              </a:rPr>
              <a:t> jest </a:t>
            </a:r>
            <a:r>
              <a:rPr lang="en-GB" sz="1400" dirty="0" err="1">
                <a:solidFill>
                  <a:schemeClr val="tx1">
                    <a:lumMod val="75000"/>
                    <a:lumOff val="25000"/>
                  </a:schemeClr>
                </a:solidFill>
                <a:latin typeface="Arial Light" pitchFamily="2" charset="0"/>
                <a:cs typeface="Arial Black" panose="020B0604020202020204" pitchFamily="34" charset="0"/>
              </a:rPr>
              <a:t>unikanie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zajmowania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się</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błahostkami</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kupowanie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czasu</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lub</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obniżanie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emocji</a:t>
            </a:r>
            <a:r>
              <a:rPr lang="en-GB" sz="1400" dirty="0">
                <a:solidFill>
                  <a:schemeClr val="tx1">
                    <a:lumMod val="75000"/>
                    <a:lumOff val="25000"/>
                  </a:schemeClr>
                </a:solidFill>
                <a:latin typeface="Arial Light" pitchFamily="2" charset="0"/>
                <a:cs typeface="Arial Black" panose="020B0604020202020204" pitchFamily="34" charset="0"/>
              </a:rPr>
              <a:t> </a:t>
            </a:r>
          </a:p>
        </p:txBody>
      </p:sp>
      <p:sp>
        <p:nvSpPr>
          <p:cNvPr id="44" name="Rectangle 43">
            <a:extLst>
              <a:ext uri="{FF2B5EF4-FFF2-40B4-BE49-F238E27FC236}">
                <a16:creationId xmlns:a16="http://schemas.microsoft.com/office/drawing/2014/main" id="{BB4379DF-810C-4947-AE5C-4F3B6239E472}"/>
              </a:ext>
            </a:extLst>
          </p:cNvPr>
          <p:cNvSpPr/>
          <p:nvPr/>
        </p:nvSpPr>
        <p:spPr>
          <a:xfrm>
            <a:off x="8820398" y="1492664"/>
            <a:ext cx="3166010" cy="1169551"/>
          </a:xfrm>
          <a:prstGeom prst="rect">
            <a:avLst/>
          </a:prstGeom>
        </p:spPr>
        <p:txBody>
          <a:bodyPr wrap="square">
            <a:spAutoFit/>
          </a:bodyPr>
          <a:lstStyle/>
          <a:p>
            <a:r>
              <a:rPr lang="en-GB" sz="1400" b="1" dirty="0">
                <a:solidFill>
                  <a:schemeClr val="tx1">
                    <a:lumMod val="75000"/>
                    <a:lumOff val="25000"/>
                  </a:schemeClr>
                </a:solidFill>
                <a:latin typeface="Arial" panose="020B0604020202020204" pitchFamily="34" charset="0"/>
                <a:cs typeface="Arial" panose="020B0604020202020204" pitchFamily="34" charset="0"/>
              </a:rPr>
              <a:t>To </a:t>
            </a:r>
            <a:r>
              <a:rPr lang="en-GB" sz="1400" b="1" dirty="0" err="1">
                <a:solidFill>
                  <a:schemeClr val="tx1">
                    <a:lumMod val="75000"/>
                    <a:lumOff val="25000"/>
                  </a:schemeClr>
                </a:solidFill>
                <a:latin typeface="Arial" panose="020B0604020202020204" pitchFamily="34" charset="0"/>
                <a:cs typeface="Arial" panose="020B0604020202020204" pitchFamily="34" charset="0"/>
              </a:rPr>
              <a:t>podejście</a:t>
            </a:r>
            <a:r>
              <a:rPr lang="en-GB" sz="1400" b="1" dirty="0">
                <a:solidFill>
                  <a:schemeClr val="tx1">
                    <a:lumMod val="75000"/>
                    <a:lumOff val="25000"/>
                  </a:schemeClr>
                </a:solidFill>
                <a:latin typeface="Arial" panose="020B0604020202020204" pitchFamily="34" charset="0"/>
                <a:cs typeface="Arial" panose="020B0604020202020204" pitchFamily="34" charset="0"/>
              </a:rPr>
              <a:t> jest </a:t>
            </a:r>
            <a:r>
              <a:rPr lang="en-GB" sz="1400" b="1" dirty="0" err="1">
                <a:solidFill>
                  <a:schemeClr val="tx1">
                    <a:lumMod val="75000"/>
                    <a:lumOff val="25000"/>
                  </a:schemeClr>
                </a:solidFill>
                <a:latin typeface="Arial" panose="020B0604020202020204" pitchFamily="34" charset="0"/>
                <a:cs typeface="Arial" panose="020B0604020202020204" pitchFamily="34" charset="0"/>
              </a:rPr>
              <a:t>dobre</a:t>
            </a:r>
            <a:r>
              <a:rPr lang="en-GB" sz="1400" b="1" dirty="0">
                <a:solidFill>
                  <a:schemeClr val="tx1">
                    <a:lumMod val="75000"/>
                    <a:lumOff val="25000"/>
                  </a:schemeClr>
                </a:solidFill>
                <a:latin typeface="Arial" panose="020B0604020202020204" pitchFamily="34" charset="0"/>
                <a:cs typeface="Arial" panose="020B0604020202020204" pitchFamily="34" charset="0"/>
              </a:rPr>
              <a:t>, </a:t>
            </a:r>
            <a:r>
              <a:rPr lang="en-GB" sz="1400" b="1" dirty="0" err="1">
                <a:solidFill>
                  <a:schemeClr val="tx1">
                    <a:lumMod val="75000"/>
                    <a:lumOff val="25000"/>
                  </a:schemeClr>
                </a:solidFill>
                <a:latin typeface="Arial" panose="020B0604020202020204" pitchFamily="34" charset="0"/>
                <a:cs typeface="Arial" panose="020B0604020202020204" pitchFamily="34" charset="0"/>
              </a:rPr>
              <a:t>kiedy</a:t>
            </a:r>
            <a:r>
              <a:rPr lang="en-GB" sz="1400" b="1"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400" dirty="0" err="1">
                <a:solidFill>
                  <a:schemeClr val="tx1">
                    <a:lumMod val="75000"/>
                    <a:lumOff val="25000"/>
                  </a:schemeClr>
                </a:solidFill>
                <a:latin typeface="Arial Light" pitchFamily="2" charset="0"/>
                <a:cs typeface="Arial Black" panose="020B0604020202020204" pitchFamily="34" charset="0"/>
              </a:rPr>
              <a:t>wprowadza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się</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innowacje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opracowuje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się</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zintegrowane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rozwiązania</a:t>
            </a:r>
            <a:r>
              <a:rPr lang="en-GB" sz="1400" dirty="0">
                <a:solidFill>
                  <a:schemeClr val="tx1">
                    <a:lumMod val="75000"/>
                    <a:lumOff val="25000"/>
                  </a:schemeClr>
                </a:solidFill>
                <a:latin typeface="Arial Light" pitchFamily="2" charset="0"/>
                <a:cs typeface="Arial Black" panose="020B0604020202020204" pitchFamily="34" charset="0"/>
              </a:rPr>
              <a:t> I </a:t>
            </a:r>
            <a:r>
              <a:rPr lang="en-GB" sz="1400" dirty="0" err="1">
                <a:solidFill>
                  <a:schemeClr val="tx1">
                    <a:lumMod val="75000"/>
                    <a:lumOff val="25000"/>
                  </a:schemeClr>
                </a:solidFill>
                <a:latin typeface="Arial Light" pitchFamily="2" charset="0"/>
                <a:cs typeface="Arial Black" panose="020B0604020202020204" pitchFamily="34" charset="0"/>
              </a:rPr>
              <a:t>potrzebne</a:t>
            </a:r>
            <a:r>
              <a:rPr lang="en-GB" sz="1400" dirty="0">
                <a:solidFill>
                  <a:schemeClr val="tx1">
                    <a:lumMod val="75000"/>
                    <a:lumOff val="25000"/>
                  </a:schemeClr>
                </a:solidFill>
                <a:latin typeface="Arial Light" pitchFamily="2" charset="0"/>
                <a:cs typeface="Arial Black" panose="020B0604020202020204" pitchFamily="34" charset="0"/>
              </a:rPr>
              <a:t> jest </a:t>
            </a:r>
            <a:r>
              <a:rPr lang="en-GB" sz="1400" dirty="0" err="1">
                <a:solidFill>
                  <a:schemeClr val="tx1">
                    <a:lumMod val="75000"/>
                    <a:lumOff val="25000"/>
                  </a:schemeClr>
                </a:solidFill>
                <a:latin typeface="Arial Light" pitchFamily="2" charset="0"/>
                <a:cs typeface="Arial Black" panose="020B0604020202020204" pitchFamily="34" charset="0"/>
              </a:rPr>
              <a:t>maksymalne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zaangażowanie</a:t>
            </a:r>
            <a:endParaRPr lang="en-GB" sz="1400" dirty="0">
              <a:solidFill>
                <a:schemeClr val="tx1">
                  <a:lumMod val="75000"/>
                  <a:lumOff val="25000"/>
                </a:schemeClr>
              </a:solidFill>
              <a:latin typeface="Arial Light" pitchFamily="2" charset="0"/>
              <a:cs typeface="Arial Black" panose="020B0604020202020204" pitchFamily="34" charset="0"/>
            </a:endParaRPr>
          </a:p>
        </p:txBody>
      </p:sp>
      <p:sp>
        <p:nvSpPr>
          <p:cNvPr id="49" name="Rectangle 48">
            <a:extLst>
              <a:ext uri="{FF2B5EF4-FFF2-40B4-BE49-F238E27FC236}">
                <a16:creationId xmlns:a16="http://schemas.microsoft.com/office/drawing/2014/main" id="{2C9A278A-EB73-6845-8EE6-982518FF522E}"/>
              </a:ext>
            </a:extLst>
          </p:cNvPr>
          <p:cNvSpPr/>
          <p:nvPr/>
        </p:nvSpPr>
        <p:spPr>
          <a:xfrm>
            <a:off x="9027525" y="4084583"/>
            <a:ext cx="2817756" cy="1169551"/>
          </a:xfrm>
          <a:prstGeom prst="rect">
            <a:avLst/>
          </a:prstGeom>
        </p:spPr>
        <p:txBody>
          <a:bodyPr wrap="square">
            <a:spAutoFit/>
          </a:bodyPr>
          <a:lstStyle/>
          <a:p>
            <a:r>
              <a:rPr lang="en-GB" sz="1400" b="1" dirty="0">
                <a:solidFill>
                  <a:schemeClr val="tx1">
                    <a:lumMod val="75000"/>
                    <a:lumOff val="25000"/>
                  </a:schemeClr>
                </a:solidFill>
                <a:latin typeface="Arial" panose="020B0604020202020204" pitchFamily="34" charset="0"/>
                <a:cs typeface="Arial" panose="020B0604020202020204" pitchFamily="34" charset="0"/>
              </a:rPr>
              <a:t>To </a:t>
            </a:r>
            <a:r>
              <a:rPr lang="en-GB" sz="1400" b="1" dirty="0" err="1">
                <a:solidFill>
                  <a:schemeClr val="tx1">
                    <a:lumMod val="75000"/>
                    <a:lumOff val="25000"/>
                  </a:schemeClr>
                </a:solidFill>
                <a:latin typeface="Arial" panose="020B0604020202020204" pitchFamily="34" charset="0"/>
                <a:cs typeface="Arial" panose="020B0604020202020204" pitchFamily="34" charset="0"/>
              </a:rPr>
              <a:t>podejście</a:t>
            </a:r>
            <a:r>
              <a:rPr lang="en-GB" sz="1400" b="1" dirty="0">
                <a:solidFill>
                  <a:schemeClr val="tx1">
                    <a:lumMod val="75000"/>
                    <a:lumOff val="25000"/>
                  </a:schemeClr>
                </a:solidFill>
                <a:latin typeface="Arial" panose="020B0604020202020204" pitchFamily="34" charset="0"/>
                <a:cs typeface="Arial" panose="020B0604020202020204" pitchFamily="34" charset="0"/>
              </a:rPr>
              <a:t> jest </a:t>
            </a:r>
            <a:r>
              <a:rPr lang="en-GB" sz="1400" b="1" dirty="0" err="1">
                <a:solidFill>
                  <a:schemeClr val="tx1">
                    <a:lumMod val="75000"/>
                    <a:lumOff val="25000"/>
                  </a:schemeClr>
                </a:solidFill>
                <a:latin typeface="Arial" panose="020B0604020202020204" pitchFamily="34" charset="0"/>
                <a:cs typeface="Arial" panose="020B0604020202020204" pitchFamily="34" charset="0"/>
              </a:rPr>
              <a:t>dobre</a:t>
            </a:r>
            <a:r>
              <a:rPr lang="en-GB" sz="1400" b="1" dirty="0">
                <a:solidFill>
                  <a:schemeClr val="tx1">
                    <a:lumMod val="75000"/>
                    <a:lumOff val="25000"/>
                  </a:schemeClr>
                </a:solidFill>
                <a:latin typeface="Arial" panose="020B0604020202020204" pitchFamily="34" charset="0"/>
                <a:cs typeface="Arial" panose="020B0604020202020204" pitchFamily="34" charset="0"/>
              </a:rPr>
              <a:t>, </a:t>
            </a:r>
            <a:r>
              <a:rPr lang="en-GB" sz="1400" b="1" dirty="0" err="1">
                <a:solidFill>
                  <a:schemeClr val="tx1">
                    <a:lumMod val="75000"/>
                    <a:lumOff val="25000"/>
                  </a:schemeClr>
                </a:solidFill>
                <a:latin typeface="Arial" panose="020B0604020202020204" pitchFamily="34" charset="0"/>
                <a:cs typeface="Arial" panose="020B0604020202020204" pitchFamily="34" charset="0"/>
              </a:rPr>
              <a:t>gdy</a:t>
            </a:r>
            <a:r>
              <a:rPr lang="en-GB" sz="1400" b="1"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400" dirty="0" err="1">
                <a:solidFill>
                  <a:schemeClr val="tx1">
                    <a:lumMod val="75000"/>
                    <a:lumOff val="25000"/>
                  </a:schemeClr>
                </a:solidFill>
                <a:latin typeface="Arial Light" pitchFamily="2" charset="0"/>
                <a:cs typeface="Arial Black" panose="020B0604020202020204" pitchFamily="34" charset="0"/>
              </a:rPr>
              <a:t>kiedy</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ważna</a:t>
            </a:r>
            <a:r>
              <a:rPr lang="en-GB" sz="1400" dirty="0">
                <a:solidFill>
                  <a:schemeClr val="tx1">
                    <a:lumMod val="75000"/>
                    <a:lumOff val="25000"/>
                  </a:schemeClr>
                </a:solidFill>
                <a:latin typeface="Arial Light" pitchFamily="2" charset="0"/>
                <a:cs typeface="Arial Black" panose="020B0604020202020204" pitchFamily="34" charset="0"/>
              </a:rPr>
              <a:t> jest </a:t>
            </a:r>
            <a:r>
              <a:rPr lang="en-GB" sz="1400" dirty="0" err="1">
                <a:solidFill>
                  <a:schemeClr val="tx1">
                    <a:lumMod val="75000"/>
                    <a:lumOff val="25000"/>
                  </a:schemeClr>
                </a:solidFill>
                <a:latin typeface="Arial Light" pitchFamily="2" charset="0"/>
                <a:cs typeface="Arial Black" panose="020B0604020202020204" pitchFamily="34" charset="0"/>
              </a:rPr>
              <a:t>atmosfera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pracy</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harmonia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lub</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kiedy</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jakaś</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sprawa</a:t>
            </a:r>
            <a:r>
              <a:rPr lang="en-GB" sz="1400" dirty="0">
                <a:solidFill>
                  <a:schemeClr val="tx1">
                    <a:lumMod val="75000"/>
                    <a:lumOff val="25000"/>
                  </a:schemeClr>
                </a:solidFill>
                <a:latin typeface="Arial Light" pitchFamily="2" charset="0"/>
                <a:cs typeface="Arial Black" panose="020B0604020202020204" pitchFamily="34" charset="0"/>
              </a:rPr>
              <a:t> jest </a:t>
            </a:r>
            <a:r>
              <a:rPr lang="en-GB" sz="1400" dirty="0" err="1">
                <a:solidFill>
                  <a:schemeClr val="tx1">
                    <a:lumMod val="75000"/>
                    <a:lumOff val="25000"/>
                  </a:schemeClr>
                </a:solidFill>
                <a:latin typeface="Arial Light" pitchFamily="2" charset="0"/>
                <a:cs typeface="Arial Black" panose="020B0604020202020204" pitchFamily="34" charset="0"/>
              </a:rPr>
              <a:t>ważniejsza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dla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kogoś</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innego</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niż</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dla</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Ciebie</a:t>
            </a:r>
            <a:endParaRPr lang="en-GB" sz="1400" dirty="0">
              <a:solidFill>
                <a:schemeClr val="tx1">
                  <a:lumMod val="75000"/>
                  <a:lumOff val="25000"/>
                </a:schemeClr>
              </a:solidFill>
              <a:latin typeface="Arial Light" pitchFamily="2" charset="0"/>
              <a:cs typeface="Arial Black" panose="020B0604020202020204" pitchFamily="34" charset="0"/>
            </a:endParaRPr>
          </a:p>
        </p:txBody>
      </p:sp>
      <p:sp>
        <p:nvSpPr>
          <p:cNvPr id="54" name="Rectangle 53">
            <a:extLst>
              <a:ext uri="{FF2B5EF4-FFF2-40B4-BE49-F238E27FC236}">
                <a16:creationId xmlns:a16="http://schemas.microsoft.com/office/drawing/2014/main" id="{177BF999-51C7-4843-9506-D99B0BBC5ACF}"/>
              </a:ext>
            </a:extLst>
          </p:cNvPr>
          <p:cNvSpPr/>
          <p:nvPr/>
        </p:nvSpPr>
        <p:spPr>
          <a:xfrm>
            <a:off x="4738745" y="3055081"/>
            <a:ext cx="4032933" cy="738664"/>
          </a:xfrm>
          <a:prstGeom prst="rect">
            <a:avLst/>
          </a:prstGeom>
        </p:spPr>
        <p:txBody>
          <a:bodyPr wrap="square">
            <a:spAutoFit/>
          </a:bodyPr>
          <a:lstStyle/>
          <a:p>
            <a:r>
              <a:rPr lang="en-GB" sz="1400" b="1" dirty="0">
                <a:solidFill>
                  <a:schemeClr val="tx1">
                    <a:lumMod val="75000"/>
                    <a:lumOff val="25000"/>
                  </a:schemeClr>
                </a:solidFill>
                <a:latin typeface="Arial" panose="020B0604020202020204" pitchFamily="34" charset="0"/>
                <a:cs typeface="Arial" panose="020B0604020202020204" pitchFamily="34" charset="0"/>
              </a:rPr>
              <a:t>To </a:t>
            </a:r>
            <a:r>
              <a:rPr lang="en-GB" sz="1400" b="1" dirty="0" err="1">
                <a:solidFill>
                  <a:schemeClr val="tx1">
                    <a:lumMod val="75000"/>
                    <a:lumOff val="25000"/>
                  </a:schemeClr>
                </a:solidFill>
                <a:latin typeface="Arial" panose="020B0604020202020204" pitchFamily="34" charset="0"/>
                <a:cs typeface="Arial" panose="020B0604020202020204" pitchFamily="34" charset="0"/>
              </a:rPr>
              <a:t>podejście</a:t>
            </a:r>
            <a:r>
              <a:rPr lang="en-GB" sz="1400" b="1" dirty="0">
                <a:solidFill>
                  <a:schemeClr val="tx1">
                    <a:lumMod val="75000"/>
                    <a:lumOff val="25000"/>
                  </a:schemeClr>
                </a:solidFill>
                <a:latin typeface="Arial" panose="020B0604020202020204" pitchFamily="34" charset="0"/>
                <a:cs typeface="Arial" panose="020B0604020202020204" pitchFamily="34" charset="0"/>
              </a:rPr>
              <a:t> jest </a:t>
            </a:r>
            <a:r>
              <a:rPr lang="en-GB" sz="1400" b="1" dirty="0" err="1">
                <a:solidFill>
                  <a:schemeClr val="tx1">
                    <a:lumMod val="75000"/>
                    <a:lumOff val="25000"/>
                  </a:schemeClr>
                </a:solidFill>
                <a:latin typeface="Arial" panose="020B0604020202020204" pitchFamily="34" charset="0"/>
                <a:cs typeface="Arial" panose="020B0604020202020204" pitchFamily="34" charset="0"/>
              </a:rPr>
              <a:t>pomocne</a:t>
            </a:r>
            <a:r>
              <a:rPr lang="en-GB" sz="1400" b="1" dirty="0">
                <a:solidFill>
                  <a:schemeClr val="tx1">
                    <a:lumMod val="75000"/>
                    <a:lumOff val="25000"/>
                  </a:schemeClr>
                </a:solidFill>
                <a:latin typeface="Arial" panose="020B0604020202020204" pitchFamily="34" charset="0"/>
                <a:cs typeface="Arial" panose="020B0604020202020204" pitchFamily="34" charset="0"/>
              </a:rPr>
              <a:t>, </a:t>
            </a:r>
            <a:r>
              <a:rPr lang="en-GB" sz="1400" b="1" dirty="0" err="1">
                <a:solidFill>
                  <a:schemeClr val="tx1">
                    <a:lumMod val="75000"/>
                    <a:lumOff val="25000"/>
                  </a:schemeClr>
                </a:solidFill>
                <a:latin typeface="Arial" panose="020B0604020202020204" pitchFamily="34" charset="0"/>
                <a:cs typeface="Arial" panose="020B0604020202020204" pitchFamily="34" charset="0"/>
              </a:rPr>
              <a:t>gdy</a:t>
            </a:r>
            <a:endParaRPr lang="en-GB" sz="1400" b="1"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dirty="0" err="1">
                <a:solidFill>
                  <a:schemeClr val="tx1">
                    <a:lumMod val="75000"/>
                    <a:lumOff val="25000"/>
                  </a:schemeClr>
                </a:solidFill>
                <a:latin typeface="Arial Light" pitchFamily="2" charset="0"/>
                <a:cs typeface="Arial Black" panose="020B0604020202020204" pitchFamily="34" charset="0"/>
              </a:rPr>
              <a:t>Potrzebne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są</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szybkie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i</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tymczasowe</a:t>
            </a:r>
            <a:r>
              <a:rPr lang="en-GB" sz="1400" dirty="0">
                <a:solidFill>
                  <a:schemeClr val="tx1">
                    <a:lumMod val="75000"/>
                    <a:lumOff val="25000"/>
                  </a:schemeClr>
                </a:solidFill>
                <a:latin typeface="Arial Light" pitchFamily="2" charset="0"/>
                <a:cs typeface="Arial Black" panose="020B0604020202020204" pitchFamily="34" charset="0"/>
              </a:rPr>
              <a:t> </a:t>
            </a:r>
            <a:r>
              <a:rPr lang="en-GB" sz="1400" dirty="0" err="1">
                <a:solidFill>
                  <a:schemeClr val="tx1">
                    <a:lumMod val="75000"/>
                    <a:lumOff val="25000"/>
                  </a:schemeClr>
                </a:solidFill>
                <a:latin typeface="Arial Light" pitchFamily="2" charset="0"/>
                <a:cs typeface="Arial Black" panose="020B0604020202020204" pitchFamily="34" charset="0"/>
              </a:rPr>
              <a:t>rozwiązania</a:t>
            </a:r>
            <a:endParaRPr lang="en-GB" sz="1400" dirty="0">
              <a:solidFill>
                <a:schemeClr val="tx1">
                  <a:lumMod val="75000"/>
                  <a:lumOff val="25000"/>
                </a:schemeClr>
              </a:solidFill>
              <a:latin typeface="Arial Light" pitchFamily="2" charset="0"/>
              <a:cs typeface="Arial Black" panose="020B0604020202020204" pitchFamily="34" charset="0"/>
            </a:endParaRPr>
          </a:p>
        </p:txBody>
      </p:sp>
      <p:sp>
        <p:nvSpPr>
          <p:cNvPr id="41" name="Rectangle 40">
            <a:extLst>
              <a:ext uri="{FF2B5EF4-FFF2-40B4-BE49-F238E27FC236}">
                <a16:creationId xmlns:a16="http://schemas.microsoft.com/office/drawing/2014/main" id="{7C17E1C1-E7CE-894A-B6D3-486D2E9C1280}"/>
              </a:ext>
            </a:extLst>
          </p:cNvPr>
          <p:cNvSpPr/>
          <p:nvPr/>
        </p:nvSpPr>
        <p:spPr>
          <a:xfrm>
            <a:off x="1638378" y="1384555"/>
            <a:ext cx="2101857" cy="338554"/>
          </a:xfrm>
          <a:prstGeom prst="rect">
            <a:avLst/>
          </a:prstGeom>
        </p:spPr>
        <p:txBody>
          <a:bodyPr wrap="none">
            <a:spAutoFit/>
          </a:bodyPr>
          <a:lstStyle/>
          <a:p>
            <a:r>
              <a:rPr lang="en-GB" sz="1600" b="1" dirty="0" err="1">
                <a:solidFill>
                  <a:schemeClr val="bg1">
                    <a:lumMod val="50000"/>
                  </a:schemeClr>
                </a:solidFill>
                <a:latin typeface="Arial Light" pitchFamily="2" charset="0"/>
                <a:cs typeface="Arial Black" panose="020B0604020202020204" pitchFamily="34" charset="0"/>
              </a:rPr>
              <a:t>Celem</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wygrana</a:t>
            </a:r>
            <a:endParaRPr lang="en-GB" sz="1600" b="1" dirty="0">
              <a:solidFill>
                <a:schemeClr val="bg1">
                  <a:lumMod val="50000"/>
                </a:schemeClr>
              </a:solidFill>
              <a:latin typeface="Arial Light" pitchFamily="2" charset="0"/>
              <a:cs typeface="Arial Black" panose="020B0604020202020204" pitchFamily="34" charset="0"/>
            </a:endParaRPr>
          </a:p>
        </p:txBody>
      </p:sp>
      <p:sp>
        <p:nvSpPr>
          <p:cNvPr id="42" name="Rectangle 41">
            <a:extLst>
              <a:ext uri="{FF2B5EF4-FFF2-40B4-BE49-F238E27FC236}">
                <a16:creationId xmlns:a16="http://schemas.microsoft.com/office/drawing/2014/main" id="{33485883-DFA7-2445-A032-31E4BF95DBF3}"/>
              </a:ext>
            </a:extLst>
          </p:cNvPr>
          <p:cNvSpPr/>
          <p:nvPr/>
        </p:nvSpPr>
        <p:spPr>
          <a:xfrm>
            <a:off x="6755211" y="1223667"/>
            <a:ext cx="4985147" cy="307777"/>
          </a:xfrm>
          <a:prstGeom prst="rect">
            <a:avLst/>
          </a:prstGeom>
        </p:spPr>
        <p:txBody>
          <a:bodyPr wrap="none">
            <a:spAutoFit/>
          </a:bodyPr>
          <a:lstStyle/>
          <a:p>
            <a:pPr algn="r"/>
            <a:r>
              <a:rPr lang="en-GB" sz="1400" b="1" dirty="0" err="1">
                <a:solidFill>
                  <a:schemeClr val="bg1">
                    <a:lumMod val="50000"/>
                  </a:schemeClr>
                </a:solidFill>
                <a:latin typeface="Arial Light" pitchFamily="2" charset="0"/>
                <a:cs typeface="Arial Black" panose="020B0604020202020204" pitchFamily="34" charset="0"/>
              </a:rPr>
              <a:t>Celem</a:t>
            </a:r>
            <a:r>
              <a:rPr lang="en-GB" sz="1400" b="1" dirty="0">
                <a:solidFill>
                  <a:schemeClr val="bg1">
                    <a:lumMod val="50000"/>
                  </a:schemeClr>
                </a:solidFill>
                <a:latin typeface="Arial Light" pitchFamily="2" charset="0"/>
                <a:cs typeface="Arial Black" panose="020B0604020202020204" pitchFamily="34" charset="0"/>
              </a:rPr>
              <a:t> jest </a:t>
            </a:r>
            <a:r>
              <a:rPr lang="en-GB" sz="1400" b="1" dirty="0" err="1">
                <a:solidFill>
                  <a:schemeClr val="bg1">
                    <a:lumMod val="50000"/>
                  </a:schemeClr>
                </a:solidFill>
                <a:latin typeface="Arial Light" pitchFamily="2" charset="0"/>
                <a:cs typeface="Arial Black" panose="020B0604020202020204" pitchFamily="34" charset="0"/>
              </a:rPr>
              <a:t>rozwiązanie</a:t>
            </a:r>
            <a:r>
              <a:rPr lang="en-GB" sz="1400" b="1" dirty="0">
                <a:solidFill>
                  <a:schemeClr val="bg1">
                    <a:lumMod val="50000"/>
                  </a:schemeClr>
                </a:solidFill>
                <a:latin typeface="Arial Light" pitchFamily="2" charset="0"/>
                <a:cs typeface="Arial Black" panose="020B0604020202020204" pitchFamily="34" charset="0"/>
              </a:rPr>
              <a:t>: “</a:t>
            </a:r>
            <a:r>
              <a:rPr lang="en-GB" sz="1400" b="1" dirty="0" err="1">
                <a:solidFill>
                  <a:schemeClr val="bg1">
                    <a:lumMod val="50000"/>
                  </a:schemeClr>
                </a:solidFill>
                <a:latin typeface="Arial Light" pitchFamily="2" charset="0"/>
                <a:cs typeface="Arial Black" panose="020B0604020202020204" pitchFamily="34" charset="0"/>
              </a:rPr>
              <a:t>Moja</a:t>
            </a:r>
            <a:r>
              <a:rPr lang="en-GB" sz="1400" b="1" dirty="0">
                <a:solidFill>
                  <a:schemeClr val="bg1">
                    <a:lumMod val="50000"/>
                  </a:schemeClr>
                </a:solidFill>
                <a:latin typeface="Arial Light" pitchFamily="2" charset="0"/>
                <a:cs typeface="Arial Black" panose="020B0604020202020204" pitchFamily="34" charset="0"/>
              </a:rPr>
              <a:t> </a:t>
            </a:r>
            <a:r>
              <a:rPr lang="en-GB" sz="1400" b="1" dirty="0" err="1">
                <a:solidFill>
                  <a:schemeClr val="bg1">
                    <a:lumMod val="50000"/>
                  </a:schemeClr>
                </a:solidFill>
                <a:latin typeface="Arial Light" pitchFamily="2" charset="0"/>
                <a:cs typeface="Arial Black" panose="020B0604020202020204" pitchFamily="34" charset="0"/>
              </a:rPr>
              <a:t>wygrana</a:t>
            </a:r>
            <a:r>
              <a:rPr lang="en-GB" sz="1400" b="1" dirty="0">
                <a:solidFill>
                  <a:schemeClr val="bg1">
                    <a:lumMod val="50000"/>
                  </a:schemeClr>
                </a:solidFill>
                <a:latin typeface="Arial Light" pitchFamily="2" charset="0"/>
                <a:cs typeface="Arial Black" panose="020B0604020202020204" pitchFamily="34" charset="0"/>
              </a:rPr>
              <a:t>- </a:t>
            </a:r>
            <a:r>
              <a:rPr lang="en-GB" sz="1400" b="1" dirty="0" err="1">
                <a:solidFill>
                  <a:schemeClr val="bg1">
                    <a:lumMod val="50000"/>
                  </a:schemeClr>
                </a:solidFill>
                <a:latin typeface="Arial Light" pitchFamily="2" charset="0"/>
                <a:cs typeface="Arial Black" panose="020B0604020202020204" pitchFamily="34" charset="0"/>
              </a:rPr>
              <a:t>Twoja</a:t>
            </a:r>
            <a:r>
              <a:rPr lang="en-GB" sz="1400" b="1" dirty="0">
                <a:solidFill>
                  <a:schemeClr val="bg1">
                    <a:lumMod val="50000"/>
                  </a:schemeClr>
                </a:solidFill>
                <a:latin typeface="Arial Light" pitchFamily="2" charset="0"/>
                <a:cs typeface="Arial Black" panose="020B0604020202020204" pitchFamily="34" charset="0"/>
              </a:rPr>
              <a:t> </a:t>
            </a:r>
            <a:r>
              <a:rPr lang="en-GB" sz="1400" b="1" dirty="0" err="1">
                <a:solidFill>
                  <a:schemeClr val="bg1">
                    <a:lumMod val="50000"/>
                  </a:schemeClr>
                </a:solidFill>
                <a:latin typeface="Arial Light" pitchFamily="2" charset="0"/>
                <a:cs typeface="Arial Black" panose="020B0604020202020204" pitchFamily="34" charset="0"/>
              </a:rPr>
              <a:t>wygrana</a:t>
            </a:r>
            <a:r>
              <a:rPr lang="en-GB" sz="1400" b="1" dirty="0">
                <a:solidFill>
                  <a:schemeClr val="bg1">
                    <a:lumMod val="50000"/>
                  </a:schemeClr>
                </a:solidFill>
                <a:latin typeface="Arial Light" pitchFamily="2" charset="0"/>
                <a:cs typeface="Arial Black" panose="020B0604020202020204" pitchFamily="34" charset="0"/>
              </a:rPr>
              <a:t>”</a:t>
            </a:r>
          </a:p>
        </p:txBody>
      </p:sp>
      <p:sp>
        <p:nvSpPr>
          <p:cNvPr id="46" name="Rectangle 45">
            <a:extLst>
              <a:ext uri="{FF2B5EF4-FFF2-40B4-BE49-F238E27FC236}">
                <a16:creationId xmlns:a16="http://schemas.microsoft.com/office/drawing/2014/main" id="{94D04EE7-7B2A-2449-B32E-37BCD04F5ACE}"/>
              </a:ext>
            </a:extLst>
          </p:cNvPr>
          <p:cNvSpPr/>
          <p:nvPr/>
        </p:nvSpPr>
        <p:spPr>
          <a:xfrm>
            <a:off x="4399526" y="2717764"/>
            <a:ext cx="4360828" cy="338554"/>
          </a:xfrm>
          <a:prstGeom prst="rect">
            <a:avLst/>
          </a:prstGeom>
        </p:spPr>
        <p:txBody>
          <a:bodyPr wrap="square">
            <a:spAutoFit/>
          </a:bodyPr>
          <a:lstStyle/>
          <a:p>
            <a:pPr algn="ctr"/>
            <a:r>
              <a:rPr lang="en-GB" sz="1600" b="1" dirty="0" err="1">
                <a:solidFill>
                  <a:schemeClr val="bg1">
                    <a:lumMod val="50000"/>
                  </a:schemeClr>
                </a:solidFill>
                <a:latin typeface="Arial Light" pitchFamily="2" charset="0"/>
                <a:cs typeface="Arial Black" panose="020B0604020202020204" pitchFamily="34" charset="0"/>
              </a:rPr>
              <a:t>Celem</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znalezienie</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złotego</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środka</a:t>
            </a:r>
            <a:r>
              <a:rPr lang="en-GB" sz="1600" b="1" dirty="0">
                <a:solidFill>
                  <a:schemeClr val="bg1">
                    <a:lumMod val="50000"/>
                  </a:schemeClr>
                </a:solidFill>
                <a:latin typeface="Arial Light" pitchFamily="2" charset="0"/>
                <a:cs typeface="Arial Black" panose="020B0604020202020204" pitchFamily="34" charset="0"/>
              </a:rPr>
              <a:t>” </a:t>
            </a:r>
          </a:p>
        </p:txBody>
      </p:sp>
      <p:sp>
        <p:nvSpPr>
          <p:cNvPr id="47" name="Rectangle 46">
            <a:extLst>
              <a:ext uri="{FF2B5EF4-FFF2-40B4-BE49-F238E27FC236}">
                <a16:creationId xmlns:a16="http://schemas.microsoft.com/office/drawing/2014/main" id="{CA844F91-65EA-D04C-9356-2BB857D3210E}"/>
              </a:ext>
            </a:extLst>
          </p:cNvPr>
          <p:cNvSpPr/>
          <p:nvPr/>
        </p:nvSpPr>
        <p:spPr>
          <a:xfrm>
            <a:off x="1550506" y="3800073"/>
            <a:ext cx="2067178" cy="307777"/>
          </a:xfrm>
          <a:prstGeom prst="rect">
            <a:avLst/>
          </a:prstGeom>
        </p:spPr>
        <p:txBody>
          <a:bodyPr wrap="square">
            <a:spAutoFit/>
          </a:bodyPr>
          <a:lstStyle/>
          <a:p>
            <a:pPr algn="ctr"/>
            <a:r>
              <a:rPr lang="en-GB" sz="1400" b="1" dirty="0" err="1">
                <a:solidFill>
                  <a:schemeClr val="bg1">
                    <a:lumMod val="50000"/>
                  </a:schemeClr>
                </a:solidFill>
                <a:latin typeface="Arial Light" pitchFamily="2" charset="0"/>
                <a:cs typeface="Arial Black" panose="020B0604020202020204" pitchFamily="34" charset="0"/>
              </a:rPr>
              <a:t>Celem</a:t>
            </a:r>
            <a:r>
              <a:rPr lang="en-GB" sz="1400" b="1" dirty="0">
                <a:solidFill>
                  <a:schemeClr val="bg1">
                    <a:lumMod val="50000"/>
                  </a:schemeClr>
                </a:solidFill>
                <a:latin typeface="Arial Light" pitchFamily="2" charset="0"/>
                <a:cs typeface="Arial Black" panose="020B0604020202020204" pitchFamily="34" charset="0"/>
              </a:rPr>
              <a:t> jest </a:t>
            </a:r>
            <a:r>
              <a:rPr lang="en-GB" sz="1400" b="1" dirty="0" err="1">
                <a:solidFill>
                  <a:schemeClr val="bg1">
                    <a:lumMod val="50000"/>
                  </a:schemeClr>
                </a:solidFill>
                <a:latin typeface="Arial Light" pitchFamily="2" charset="0"/>
                <a:cs typeface="Arial Black" panose="020B0604020202020204" pitchFamily="34" charset="0"/>
              </a:rPr>
              <a:t>opóźnianie</a:t>
            </a:r>
            <a:endParaRPr lang="en-GB" sz="1400" b="1" dirty="0">
              <a:solidFill>
                <a:schemeClr val="bg1">
                  <a:lumMod val="50000"/>
                </a:schemeClr>
              </a:solidFill>
              <a:latin typeface="Arial Light" pitchFamily="2" charset="0"/>
              <a:cs typeface="Arial Black" panose="020B0604020202020204" pitchFamily="34" charset="0"/>
            </a:endParaRPr>
          </a:p>
        </p:txBody>
      </p:sp>
      <p:sp>
        <p:nvSpPr>
          <p:cNvPr id="51" name="Rectangle 50">
            <a:extLst>
              <a:ext uri="{FF2B5EF4-FFF2-40B4-BE49-F238E27FC236}">
                <a16:creationId xmlns:a16="http://schemas.microsoft.com/office/drawing/2014/main" id="{559D22CD-C312-8E40-9E2B-3AE38C8C317F}"/>
              </a:ext>
            </a:extLst>
          </p:cNvPr>
          <p:cNvSpPr/>
          <p:nvPr/>
        </p:nvSpPr>
        <p:spPr>
          <a:xfrm>
            <a:off x="9200857" y="3800073"/>
            <a:ext cx="2655784" cy="307777"/>
          </a:xfrm>
          <a:prstGeom prst="rect">
            <a:avLst/>
          </a:prstGeom>
        </p:spPr>
        <p:txBody>
          <a:bodyPr wrap="square">
            <a:spAutoFit/>
          </a:bodyPr>
          <a:lstStyle/>
          <a:p>
            <a:pPr algn="r"/>
            <a:r>
              <a:rPr lang="en-GB" sz="1400" b="1" dirty="0" err="1">
                <a:solidFill>
                  <a:schemeClr val="bg1">
                    <a:lumMod val="50000"/>
                  </a:schemeClr>
                </a:solidFill>
                <a:latin typeface="Arial Light" pitchFamily="2" charset="0"/>
                <a:cs typeface="Arial Black" panose="020B0604020202020204" pitchFamily="34" charset="0"/>
              </a:rPr>
              <a:t>Celem</a:t>
            </a:r>
            <a:r>
              <a:rPr lang="en-GB" sz="1400" b="1" dirty="0">
                <a:solidFill>
                  <a:schemeClr val="bg1">
                    <a:lumMod val="50000"/>
                  </a:schemeClr>
                </a:solidFill>
                <a:latin typeface="Arial Light" pitchFamily="2" charset="0"/>
                <a:cs typeface="Arial Black" panose="020B0604020202020204" pitchFamily="34" charset="0"/>
              </a:rPr>
              <a:t> jest </a:t>
            </a:r>
            <a:r>
              <a:rPr lang="en-GB" sz="1400" b="1" dirty="0" err="1">
                <a:solidFill>
                  <a:schemeClr val="bg1">
                    <a:lumMod val="50000"/>
                  </a:schemeClr>
                </a:solidFill>
                <a:latin typeface="Arial Light" pitchFamily="2" charset="0"/>
                <a:cs typeface="Arial Black" panose="020B0604020202020204" pitchFamily="34" charset="0"/>
              </a:rPr>
              <a:t>ustępowanie</a:t>
            </a:r>
            <a:endParaRPr lang="en-GB" sz="1400" b="1" dirty="0">
              <a:solidFill>
                <a:schemeClr val="bg1">
                  <a:lumMod val="50000"/>
                </a:schemeClr>
              </a:solidFill>
              <a:latin typeface="Arial Light" pitchFamily="2" charset="0"/>
              <a:cs typeface="Arial Black" panose="020B0604020202020204" pitchFamily="34" charset="0"/>
            </a:endParaRPr>
          </a:p>
        </p:txBody>
      </p:sp>
      <p:sp>
        <p:nvSpPr>
          <p:cNvPr id="53" name="Rectangle 52">
            <a:extLst>
              <a:ext uri="{FF2B5EF4-FFF2-40B4-BE49-F238E27FC236}">
                <a16:creationId xmlns:a16="http://schemas.microsoft.com/office/drawing/2014/main" id="{5F9FC4A2-F74C-9149-8603-27C431441871}"/>
              </a:ext>
            </a:extLst>
          </p:cNvPr>
          <p:cNvSpPr/>
          <p:nvPr/>
        </p:nvSpPr>
        <p:spPr>
          <a:xfrm>
            <a:off x="1616642" y="5352891"/>
            <a:ext cx="4766082" cy="584775"/>
          </a:xfrm>
          <a:prstGeom prst="rect">
            <a:avLst/>
          </a:prstGeom>
        </p:spPr>
        <p:txBody>
          <a:bodyPr wrap="square">
            <a:spAutoFit/>
          </a:bodyPr>
          <a:lstStyle/>
          <a:p>
            <a:r>
              <a:rPr lang="pl-PL" sz="1600" b="1" dirty="0"/>
              <a:t>Ryzyko wynikające z nieużywania go… </a:t>
            </a:r>
          </a:p>
          <a:p>
            <a:r>
              <a:rPr lang="pl-PL" sz="1600" dirty="0"/>
              <a:t>możesz zostać wciągnięty/a w mało istotne kwestie</a:t>
            </a:r>
            <a:endParaRPr lang="en-GB" sz="1600" dirty="0">
              <a:solidFill>
                <a:schemeClr val="tx1">
                  <a:lumMod val="75000"/>
                  <a:lumOff val="25000"/>
                </a:schemeClr>
              </a:solidFill>
              <a:latin typeface="Arial Light" pitchFamily="2" charset="0"/>
              <a:cs typeface="Arial Black" panose="020B0604020202020204" pitchFamily="34" charset="0"/>
            </a:endParaRPr>
          </a:p>
        </p:txBody>
      </p:sp>
      <p:sp>
        <p:nvSpPr>
          <p:cNvPr id="56" name="Rectangle 55">
            <a:extLst>
              <a:ext uri="{FF2B5EF4-FFF2-40B4-BE49-F238E27FC236}">
                <a16:creationId xmlns:a16="http://schemas.microsoft.com/office/drawing/2014/main" id="{031ADF0B-FD40-DF49-9280-D1952B303C75}"/>
              </a:ext>
            </a:extLst>
          </p:cNvPr>
          <p:cNvSpPr/>
          <p:nvPr/>
        </p:nvSpPr>
        <p:spPr>
          <a:xfrm>
            <a:off x="8962769" y="2588777"/>
            <a:ext cx="2911928" cy="954107"/>
          </a:xfrm>
          <a:prstGeom prst="rect">
            <a:avLst/>
          </a:prstGeom>
        </p:spPr>
        <p:txBody>
          <a:bodyPr wrap="square">
            <a:spAutoFit/>
          </a:bodyPr>
          <a:lstStyle/>
          <a:p>
            <a:r>
              <a:rPr lang="pl-PL" sz="1400" b="1" dirty="0"/>
              <a:t>Ryzyko wynikające z nieużywania go… </a:t>
            </a:r>
            <a:r>
              <a:rPr lang="pl-PL" sz="1400" dirty="0"/>
              <a:t>Szybkie, krótkoterminowe rozwiązania bez uwzględniania wkładu innych osób</a:t>
            </a:r>
            <a:endParaRPr lang="en-GB" sz="1400" dirty="0">
              <a:solidFill>
                <a:schemeClr val="tx1">
                  <a:lumMod val="75000"/>
                  <a:lumOff val="25000"/>
                </a:schemeClr>
              </a:solidFill>
              <a:latin typeface="Arial Light" pitchFamily="2" charset="0"/>
              <a:cs typeface="Arial Black" panose="020B0604020202020204" pitchFamily="34" charset="0"/>
            </a:endParaRPr>
          </a:p>
        </p:txBody>
      </p:sp>
      <p:sp>
        <p:nvSpPr>
          <p:cNvPr id="32" name="Rectangle 31">
            <a:extLst>
              <a:ext uri="{FF2B5EF4-FFF2-40B4-BE49-F238E27FC236}">
                <a16:creationId xmlns:a16="http://schemas.microsoft.com/office/drawing/2014/main" id="{03A02B8A-0B22-6B4B-92A8-531ED36F1737}"/>
              </a:ext>
            </a:extLst>
          </p:cNvPr>
          <p:cNvSpPr/>
          <p:nvPr/>
        </p:nvSpPr>
        <p:spPr>
          <a:xfrm>
            <a:off x="7002630" y="5210965"/>
            <a:ext cx="4833321" cy="584775"/>
          </a:xfrm>
          <a:prstGeom prst="rect">
            <a:avLst/>
          </a:prstGeom>
        </p:spPr>
        <p:txBody>
          <a:bodyPr wrap="square">
            <a:spAutoFit/>
          </a:bodyPr>
          <a:lstStyle/>
          <a:p>
            <a:r>
              <a:rPr lang="pl-PL" sz="1600" b="1" dirty="0"/>
              <a:t>Ryzyko wynikające z nieużywania go… </a:t>
            </a:r>
            <a:endParaRPr lang="en-GB" sz="1600" b="1" dirty="0">
              <a:solidFill>
                <a:schemeClr val="tx1">
                  <a:lumMod val="75000"/>
                  <a:lumOff val="25000"/>
                </a:schemeClr>
              </a:solidFill>
              <a:latin typeface="Arial Light" pitchFamily="2" charset="0"/>
              <a:cs typeface="Arial Black" panose="020B0604020202020204" pitchFamily="34" charset="0"/>
            </a:endParaRPr>
          </a:p>
          <a:p>
            <a:r>
              <a:rPr lang="pl-PL" sz="1600" dirty="0"/>
              <a:t>może skutkować brakiem relacji, dobrej woli i morale</a:t>
            </a:r>
            <a:endParaRPr lang="en-GB" sz="1600" dirty="0">
              <a:solidFill>
                <a:schemeClr val="tx1">
                  <a:lumMod val="75000"/>
                  <a:lumOff val="25000"/>
                </a:schemeClr>
              </a:solidFill>
              <a:latin typeface="Arial Light" pitchFamily="2" charset="0"/>
              <a:cs typeface="Arial Black" panose="020B0604020202020204" pitchFamily="34" charset="0"/>
            </a:endParaRPr>
          </a:p>
        </p:txBody>
      </p:sp>
      <p:sp>
        <p:nvSpPr>
          <p:cNvPr id="35" name="Rectangle 34">
            <a:extLst>
              <a:ext uri="{FF2B5EF4-FFF2-40B4-BE49-F238E27FC236}">
                <a16:creationId xmlns:a16="http://schemas.microsoft.com/office/drawing/2014/main" id="{63FB1BA4-4C9E-D049-BE99-8FD44AD7673B}"/>
              </a:ext>
            </a:extLst>
          </p:cNvPr>
          <p:cNvSpPr/>
          <p:nvPr/>
        </p:nvSpPr>
        <p:spPr>
          <a:xfrm>
            <a:off x="4512299" y="3938954"/>
            <a:ext cx="4256927" cy="523220"/>
          </a:xfrm>
          <a:prstGeom prst="rect">
            <a:avLst/>
          </a:prstGeom>
        </p:spPr>
        <p:txBody>
          <a:bodyPr wrap="square">
            <a:spAutoFit/>
          </a:bodyPr>
          <a:lstStyle/>
          <a:p>
            <a:r>
              <a:rPr lang="pl-PL" sz="1400" b="1" dirty="0"/>
              <a:t>Ryzyko wynikające z nieużywania go… </a:t>
            </a:r>
          </a:p>
          <a:p>
            <a:r>
              <a:rPr lang="pl-PL" sz="1400" dirty="0"/>
              <a:t>Możesz mieć niepotrzebne konfrontacje i walki o władzę</a:t>
            </a:r>
            <a:endParaRPr lang="en-GB" sz="1400" dirty="0">
              <a:solidFill>
                <a:schemeClr val="tx1">
                  <a:lumMod val="75000"/>
                  <a:lumOff val="25000"/>
                </a:schemeClr>
              </a:solidFill>
              <a:latin typeface="Arial Light" pitchFamily="2" charset="0"/>
              <a:cs typeface="Arial Black" panose="020B0604020202020204" pitchFamily="34" charset="0"/>
            </a:endParaRPr>
          </a:p>
        </p:txBody>
      </p:sp>
      <p:sp>
        <p:nvSpPr>
          <p:cNvPr id="38" name="Rectangle 37">
            <a:extLst>
              <a:ext uri="{FF2B5EF4-FFF2-40B4-BE49-F238E27FC236}">
                <a16:creationId xmlns:a16="http://schemas.microsoft.com/office/drawing/2014/main" id="{1C5C805F-FD17-934A-A936-1263332C31BE}"/>
              </a:ext>
            </a:extLst>
          </p:cNvPr>
          <p:cNvSpPr/>
          <p:nvPr/>
        </p:nvSpPr>
        <p:spPr>
          <a:xfrm>
            <a:off x="551384" y="263788"/>
            <a:ext cx="4139275"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Thomas-Kilmann Framework</a:t>
            </a:r>
          </a:p>
        </p:txBody>
      </p:sp>
    </p:spTree>
    <p:extLst>
      <p:ext uri="{BB962C8B-B14F-4D97-AF65-F5344CB8AC3E}">
        <p14:creationId xmlns:p14="http://schemas.microsoft.com/office/powerpoint/2010/main" val="396831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4" grpId="0"/>
      <p:bldP spid="49" grpId="0"/>
      <p:bldP spid="54" grpId="0"/>
      <p:bldP spid="41" grpId="0"/>
      <p:bldP spid="42" grpId="0"/>
      <p:bldP spid="46" grpId="0"/>
      <p:bldP spid="47" grpId="0"/>
      <p:bldP spid="51" grpId="0"/>
      <p:bldP spid="53" grpId="0"/>
      <p:bldP spid="56" grpId="0"/>
      <p:bldP spid="32"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9E97506E-EACF-544F-931F-6EE610F3A27A}"/>
              </a:ext>
            </a:extLst>
          </p:cNvPr>
          <p:cNvCxnSpPr>
            <a:cxnSpLocks/>
          </p:cNvCxnSpPr>
          <p:nvPr/>
        </p:nvCxnSpPr>
        <p:spPr>
          <a:xfrm>
            <a:off x="1496895" y="6165303"/>
            <a:ext cx="10287737" cy="1"/>
          </a:xfrm>
          <a:prstGeom prst="straightConnector1">
            <a:avLst/>
          </a:prstGeom>
          <a:ln w="63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8BFFFCD-EFDA-4840-AE0C-E5467E39D3EB}"/>
              </a:ext>
            </a:extLst>
          </p:cNvPr>
          <p:cNvSpPr/>
          <p:nvPr/>
        </p:nvSpPr>
        <p:spPr>
          <a:xfrm>
            <a:off x="1533775" y="6228020"/>
            <a:ext cx="1851789" cy="369332"/>
          </a:xfrm>
          <a:prstGeom prst="rect">
            <a:avLst/>
          </a:prstGeom>
        </p:spPr>
        <p:txBody>
          <a:bodyPr wrap="none">
            <a:spAutoFit/>
          </a:bodyPr>
          <a:lstStyle/>
          <a:p>
            <a:r>
              <a:rPr lang="en-GB" b="1" dirty="0">
                <a:solidFill>
                  <a:schemeClr val="tx1">
                    <a:lumMod val="50000"/>
                    <a:lumOff val="50000"/>
                  </a:schemeClr>
                </a:solidFill>
                <a:latin typeface="Arial" panose="020B0604020202020204" pitchFamily="34" charset="0"/>
                <a:cs typeface="Arial" panose="020B0604020202020204" pitchFamily="34" charset="0"/>
              </a:rPr>
              <a:t>WSPÓŁPRACA</a:t>
            </a:r>
          </a:p>
        </p:txBody>
      </p:sp>
      <p:sp>
        <p:nvSpPr>
          <p:cNvPr id="16" name="Rectangle 15">
            <a:extLst>
              <a:ext uri="{FF2B5EF4-FFF2-40B4-BE49-F238E27FC236}">
                <a16:creationId xmlns:a16="http://schemas.microsoft.com/office/drawing/2014/main" id="{F3AD2AC8-1359-9A40-B388-049514AF0A54}"/>
              </a:ext>
            </a:extLst>
          </p:cNvPr>
          <p:cNvSpPr/>
          <p:nvPr/>
        </p:nvSpPr>
        <p:spPr>
          <a:xfrm rot="16200000">
            <a:off x="-87086" y="4688778"/>
            <a:ext cx="2146742" cy="369332"/>
          </a:xfrm>
          <a:prstGeom prst="rect">
            <a:avLst/>
          </a:prstGeom>
        </p:spPr>
        <p:txBody>
          <a:bodyPr wrap="none">
            <a:spAutoFit/>
          </a:bodyPr>
          <a:lstStyle/>
          <a:p>
            <a:r>
              <a:rPr lang="en-GB" b="1" dirty="0">
                <a:solidFill>
                  <a:schemeClr val="tx1">
                    <a:lumMod val="50000"/>
                    <a:lumOff val="50000"/>
                  </a:schemeClr>
                </a:solidFill>
                <a:latin typeface="Arial" panose="020B0604020202020204" pitchFamily="34" charset="0"/>
                <a:cs typeface="Arial" panose="020B0604020202020204" pitchFamily="34" charset="0"/>
              </a:rPr>
              <a:t>ASERTTYWNOŚĆ</a:t>
            </a:r>
            <a:endParaRPr lang="en-GB" sz="2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88EA324-69B3-6248-BE8A-3445DA14260E}"/>
              </a:ext>
            </a:extLst>
          </p:cNvPr>
          <p:cNvSpPr/>
          <p:nvPr/>
        </p:nvSpPr>
        <p:spPr>
          <a:xfrm rot="16200000">
            <a:off x="-85037" y="2540370"/>
            <a:ext cx="1984069" cy="338554"/>
          </a:xfrm>
          <a:prstGeom prst="rect">
            <a:avLst/>
          </a:prstGeom>
        </p:spPr>
        <p:txBody>
          <a:bodyPr wrap="none">
            <a:spAutoFit/>
          </a:bodyPr>
          <a:lstStyle/>
          <a:p>
            <a:r>
              <a:rPr lang="pl-PL" sz="1600" dirty="0">
                <a:solidFill>
                  <a:srgbClr val="C00000"/>
                </a:solidFill>
              </a:rPr>
              <a:t>Jak ważny jest wynik?</a:t>
            </a:r>
            <a:endParaRPr lang="en-GB" sz="1600" dirty="0">
              <a:solidFill>
                <a:srgbClr val="C00000"/>
              </a:solidFill>
              <a:latin typeface="Arial Light" pitchFamily="2" charset="0"/>
              <a:cs typeface="Arial Black" panose="020B0604020202020204" pitchFamily="34" charset="0"/>
            </a:endParaRPr>
          </a:p>
        </p:txBody>
      </p:sp>
      <p:sp>
        <p:nvSpPr>
          <p:cNvPr id="18" name="Rectangle 17">
            <a:extLst>
              <a:ext uri="{FF2B5EF4-FFF2-40B4-BE49-F238E27FC236}">
                <a16:creationId xmlns:a16="http://schemas.microsoft.com/office/drawing/2014/main" id="{F6FCFF17-CDEE-4440-96D6-45AB39B26932}"/>
              </a:ext>
            </a:extLst>
          </p:cNvPr>
          <p:cNvSpPr/>
          <p:nvPr/>
        </p:nvSpPr>
        <p:spPr>
          <a:xfrm>
            <a:off x="3383017" y="6246414"/>
            <a:ext cx="2454518" cy="369332"/>
          </a:xfrm>
          <a:prstGeom prst="rect">
            <a:avLst/>
          </a:prstGeom>
        </p:spPr>
        <p:txBody>
          <a:bodyPr wrap="none">
            <a:spAutoFit/>
          </a:bodyPr>
          <a:lstStyle/>
          <a:p>
            <a:r>
              <a:rPr lang="en-GB" dirty="0" err="1">
                <a:solidFill>
                  <a:srgbClr val="C00000"/>
                </a:solidFill>
                <a:latin typeface="Arial Light" pitchFamily="2" charset="0"/>
                <a:cs typeface="Arial Black" panose="020B0604020202020204" pitchFamily="34" charset="0"/>
              </a:rPr>
              <a:t>Jak</a:t>
            </a:r>
            <a:r>
              <a:rPr lang="en-GB" dirty="0">
                <a:solidFill>
                  <a:srgbClr val="C00000"/>
                </a:solidFill>
                <a:latin typeface="Arial Light" pitchFamily="2" charset="0"/>
                <a:cs typeface="Arial Black" panose="020B0604020202020204" pitchFamily="34" charset="0"/>
              </a:rPr>
              <a:t> </a:t>
            </a:r>
            <a:r>
              <a:rPr lang="en-GB" dirty="0" err="1">
                <a:solidFill>
                  <a:srgbClr val="C00000"/>
                </a:solidFill>
                <a:latin typeface="Arial Light" pitchFamily="2" charset="0"/>
                <a:cs typeface="Arial Black" panose="020B0604020202020204" pitchFamily="34" charset="0"/>
              </a:rPr>
              <a:t>ważne</a:t>
            </a:r>
            <a:r>
              <a:rPr lang="en-GB" dirty="0">
                <a:solidFill>
                  <a:srgbClr val="C00000"/>
                </a:solidFill>
                <a:latin typeface="Arial Light" pitchFamily="2" charset="0"/>
                <a:cs typeface="Arial Black" panose="020B0604020202020204" pitchFamily="34" charset="0"/>
              </a:rPr>
              <a:t> </a:t>
            </a:r>
            <a:r>
              <a:rPr lang="en-GB" dirty="0" err="1">
                <a:solidFill>
                  <a:srgbClr val="C00000"/>
                </a:solidFill>
                <a:latin typeface="Arial Light" pitchFamily="2" charset="0"/>
                <a:cs typeface="Arial Black" panose="020B0604020202020204" pitchFamily="34" charset="0"/>
              </a:rPr>
              <a:t>są</a:t>
            </a:r>
            <a:r>
              <a:rPr lang="en-GB" dirty="0">
                <a:solidFill>
                  <a:srgbClr val="C00000"/>
                </a:solidFill>
                <a:latin typeface="Arial Light" pitchFamily="2" charset="0"/>
                <a:cs typeface="Arial Black" panose="020B0604020202020204" pitchFamily="34" charset="0"/>
              </a:rPr>
              <a:t> </a:t>
            </a:r>
            <a:r>
              <a:rPr lang="en-GB" dirty="0" err="1">
                <a:solidFill>
                  <a:srgbClr val="C00000"/>
                </a:solidFill>
                <a:latin typeface="Arial Light" pitchFamily="2" charset="0"/>
                <a:cs typeface="Arial Black" panose="020B0604020202020204" pitchFamily="34" charset="0"/>
              </a:rPr>
              <a:t>relacje</a:t>
            </a:r>
            <a:r>
              <a:rPr lang="en-GB" dirty="0">
                <a:solidFill>
                  <a:srgbClr val="C00000"/>
                </a:solidFill>
                <a:latin typeface="Arial Light" pitchFamily="2" charset="0"/>
                <a:cs typeface="Arial Black" panose="020B0604020202020204" pitchFamily="34" charset="0"/>
              </a:rPr>
              <a:t>?</a:t>
            </a:r>
          </a:p>
        </p:txBody>
      </p:sp>
      <p:sp>
        <p:nvSpPr>
          <p:cNvPr id="14" name="Rectangle 13">
            <a:extLst>
              <a:ext uri="{FF2B5EF4-FFF2-40B4-BE49-F238E27FC236}">
                <a16:creationId xmlns:a16="http://schemas.microsoft.com/office/drawing/2014/main" id="{76D96F40-D35D-1445-84ED-FB9EAF7D44F8}"/>
              </a:ext>
            </a:extLst>
          </p:cNvPr>
          <p:cNvSpPr/>
          <p:nvPr/>
        </p:nvSpPr>
        <p:spPr>
          <a:xfrm>
            <a:off x="1498847" y="3429000"/>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673ED29-060E-8F4A-9098-96E4AED4BF74}"/>
              </a:ext>
            </a:extLst>
          </p:cNvPr>
          <p:cNvSpPr/>
          <p:nvPr/>
        </p:nvSpPr>
        <p:spPr>
          <a:xfrm>
            <a:off x="6710620" y="3431038"/>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F680528-D16E-A847-9734-06E1A4043B38}"/>
              </a:ext>
            </a:extLst>
          </p:cNvPr>
          <p:cNvSpPr/>
          <p:nvPr/>
        </p:nvSpPr>
        <p:spPr>
          <a:xfrm>
            <a:off x="1496895" y="980728"/>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82B57E2-F33E-E74B-A4C9-A19AD81D912E}"/>
              </a:ext>
            </a:extLst>
          </p:cNvPr>
          <p:cNvSpPr/>
          <p:nvPr/>
        </p:nvSpPr>
        <p:spPr>
          <a:xfrm>
            <a:off x="6710620" y="980728"/>
            <a:ext cx="5218027" cy="244827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BF97FA1-F3C5-1A49-9CAC-F0CDCC310BBB}"/>
              </a:ext>
            </a:extLst>
          </p:cNvPr>
          <p:cNvSpPr/>
          <p:nvPr/>
        </p:nvSpPr>
        <p:spPr>
          <a:xfrm>
            <a:off x="4439816" y="2152677"/>
            <a:ext cx="4464496" cy="2448272"/>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Zrezygnujesz z niektórych obaw, aby spotkać innych</a:t>
            </a:r>
            <a:endParaRPr lang="en-GB" dirty="0"/>
          </a:p>
        </p:txBody>
      </p:sp>
      <p:sp>
        <p:nvSpPr>
          <p:cNvPr id="24" name="Rectangle 23">
            <a:extLst>
              <a:ext uri="{FF2B5EF4-FFF2-40B4-BE49-F238E27FC236}">
                <a16:creationId xmlns:a16="http://schemas.microsoft.com/office/drawing/2014/main" id="{73C286B0-4B79-7043-A3C5-5196D6706480}"/>
              </a:ext>
            </a:extLst>
          </p:cNvPr>
          <p:cNvSpPr/>
          <p:nvPr/>
        </p:nvSpPr>
        <p:spPr>
          <a:xfrm>
            <a:off x="1623924" y="1096758"/>
            <a:ext cx="2512611" cy="338554"/>
          </a:xfrm>
          <a:prstGeom prst="rect">
            <a:avLst/>
          </a:prstGeom>
        </p:spPr>
        <p:txBody>
          <a:bodyPr wrap="none">
            <a:spAutoFit/>
          </a:bodyPr>
          <a:lstStyle/>
          <a:p>
            <a:r>
              <a:rPr lang="en-GB" sz="1600" b="1" dirty="0">
                <a:solidFill>
                  <a:srgbClr val="C00000"/>
                </a:solidFill>
                <a:latin typeface="Arial Light" pitchFamily="2" charset="0"/>
                <a:cs typeface="Arial Black" panose="020B0604020202020204" pitchFamily="34" charset="0"/>
              </a:rPr>
              <a:t>WSPÓŁZAWODNICTWO</a:t>
            </a:r>
            <a:endParaRPr lang="en-GB" sz="2400" b="1" dirty="0">
              <a:solidFill>
                <a:srgbClr val="C00000"/>
              </a:solidFill>
              <a:latin typeface="Arial Light" pitchFamily="2" charset="0"/>
              <a:cs typeface="Arial Black" panose="020B0604020202020204" pitchFamily="34" charset="0"/>
            </a:endParaRPr>
          </a:p>
        </p:txBody>
      </p:sp>
      <p:sp>
        <p:nvSpPr>
          <p:cNvPr id="25" name="Rectangle 24">
            <a:extLst>
              <a:ext uri="{FF2B5EF4-FFF2-40B4-BE49-F238E27FC236}">
                <a16:creationId xmlns:a16="http://schemas.microsoft.com/office/drawing/2014/main" id="{47B4D5C2-41DE-1E46-B38A-209C529C2E0E}"/>
              </a:ext>
            </a:extLst>
          </p:cNvPr>
          <p:cNvSpPr/>
          <p:nvPr/>
        </p:nvSpPr>
        <p:spPr>
          <a:xfrm>
            <a:off x="10130261" y="1082943"/>
            <a:ext cx="1662635" cy="338554"/>
          </a:xfrm>
          <a:prstGeom prst="rect">
            <a:avLst/>
          </a:prstGeom>
        </p:spPr>
        <p:txBody>
          <a:bodyPr wrap="none">
            <a:spAutoFit/>
          </a:bodyPr>
          <a:lstStyle/>
          <a:p>
            <a:pPr algn="r"/>
            <a:r>
              <a:rPr lang="en-GB" sz="1600" b="1" dirty="0">
                <a:solidFill>
                  <a:srgbClr val="C00000"/>
                </a:solidFill>
                <a:latin typeface="Arial Light" pitchFamily="2" charset="0"/>
                <a:cs typeface="Arial Black" panose="020B0604020202020204" pitchFamily="34" charset="0"/>
              </a:rPr>
              <a:t>WSPÓŁPRACA</a:t>
            </a:r>
          </a:p>
        </p:txBody>
      </p:sp>
      <p:sp>
        <p:nvSpPr>
          <p:cNvPr id="26" name="Rectangle 25">
            <a:extLst>
              <a:ext uri="{FF2B5EF4-FFF2-40B4-BE49-F238E27FC236}">
                <a16:creationId xmlns:a16="http://schemas.microsoft.com/office/drawing/2014/main" id="{8A7CC1C5-C94B-0F45-87A4-000A8B4D6378}"/>
              </a:ext>
            </a:extLst>
          </p:cNvPr>
          <p:cNvSpPr/>
          <p:nvPr/>
        </p:nvSpPr>
        <p:spPr>
          <a:xfrm>
            <a:off x="1582017" y="3519128"/>
            <a:ext cx="1173719" cy="338554"/>
          </a:xfrm>
          <a:prstGeom prst="rect">
            <a:avLst/>
          </a:prstGeom>
        </p:spPr>
        <p:txBody>
          <a:bodyPr wrap="none">
            <a:spAutoFit/>
          </a:bodyPr>
          <a:lstStyle/>
          <a:p>
            <a:r>
              <a:rPr lang="en-GB" sz="1600" b="1" dirty="0">
                <a:solidFill>
                  <a:srgbClr val="C00000"/>
                </a:solidFill>
                <a:latin typeface="Arial Light" pitchFamily="2" charset="0"/>
                <a:cs typeface="Arial Black" panose="020B0604020202020204" pitchFamily="34" charset="0"/>
              </a:rPr>
              <a:t>UNIKANIE</a:t>
            </a:r>
            <a:endParaRPr lang="en-GB" sz="2400" b="1" dirty="0">
              <a:solidFill>
                <a:srgbClr val="C00000"/>
              </a:solidFill>
              <a:latin typeface="Arial Light" pitchFamily="2" charset="0"/>
              <a:cs typeface="Arial Black" panose="020B0604020202020204" pitchFamily="34" charset="0"/>
            </a:endParaRPr>
          </a:p>
        </p:txBody>
      </p:sp>
      <p:sp>
        <p:nvSpPr>
          <p:cNvPr id="27" name="Rectangle 26">
            <a:extLst>
              <a:ext uri="{FF2B5EF4-FFF2-40B4-BE49-F238E27FC236}">
                <a16:creationId xmlns:a16="http://schemas.microsoft.com/office/drawing/2014/main" id="{99211FFB-79DC-D04E-AEEF-CED419C62310}"/>
              </a:ext>
            </a:extLst>
          </p:cNvPr>
          <p:cNvSpPr/>
          <p:nvPr/>
        </p:nvSpPr>
        <p:spPr>
          <a:xfrm>
            <a:off x="9449669" y="3518260"/>
            <a:ext cx="2428422" cy="338554"/>
          </a:xfrm>
          <a:prstGeom prst="rect">
            <a:avLst/>
          </a:prstGeom>
        </p:spPr>
        <p:txBody>
          <a:bodyPr wrap="none">
            <a:spAutoFit/>
          </a:bodyPr>
          <a:lstStyle/>
          <a:p>
            <a:pPr algn="r"/>
            <a:r>
              <a:rPr lang="en-GB" sz="1600" b="1" dirty="0">
                <a:solidFill>
                  <a:srgbClr val="C00000"/>
                </a:solidFill>
                <a:latin typeface="Arial Light" pitchFamily="2" charset="0"/>
                <a:cs typeface="Arial Black" panose="020B0604020202020204" pitchFamily="34" charset="0"/>
              </a:rPr>
              <a:t>DOPASOWYWANIE SIĘ</a:t>
            </a:r>
          </a:p>
        </p:txBody>
      </p:sp>
      <p:sp>
        <p:nvSpPr>
          <p:cNvPr id="28" name="Rectangle 27">
            <a:extLst>
              <a:ext uri="{FF2B5EF4-FFF2-40B4-BE49-F238E27FC236}">
                <a16:creationId xmlns:a16="http://schemas.microsoft.com/office/drawing/2014/main" id="{C2A4FF04-A4E7-CE42-85A7-0BE4DB9E7E68}"/>
              </a:ext>
            </a:extLst>
          </p:cNvPr>
          <p:cNvSpPr/>
          <p:nvPr/>
        </p:nvSpPr>
        <p:spPr>
          <a:xfrm>
            <a:off x="6080199" y="2420888"/>
            <a:ext cx="1462260" cy="338554"/>
          </a:xfrm>
          <a:prstGeom prst="rect">
            <a:avLst/>
          </a:prstGeom>
        </p:spPr>
        <p:txBody>
          <a:bodyPr wrap="none">
            <a:spAutoFit/>
          </a:bodyPr>
          <a:lstStyle/>
          <a:p>
            <a:pPr algn="r"/>
            <a:r>
              <a:rPr lang="en-GB" sz="1600" b="1" dirty="0">
                <a:solidFill>
                  <a:srgbClr val="C00000"/>
                </a:solidFill>
                <a:latin typeface="Arial Light" pitchFamily="2" charset="0"/>
                <a:cs typeface="Arial Black" panose="020B0604020202020204" pitchFamily="34" charset="0"/>
              </a:rPr>
              <a:t>KOMPROMIS</a:t>
            </a:r>
          </a:p>
        </p:txBody>
      </p:sp>
      <p:cxnSp>
        <p:nvCxnSpPr>
          <p:cNvPr id="34" name="Straight Arrow Connector 33">
            <a:extLst>
              <a:ext uri="{FF2B5EF4-FFF2-40B4-BE49-F238E27FC236}">
                <a16:creationId xmlns:a16="http://schemas.microsoft.com/office/drawing/2014/main" id="{A2E1536B-5486-674B-95D4-68AC72D47558}"/>
              </a:ext>
            </a:extLst>
          </p:cNvPr>
          <p:cNvCxnSpPr>
            <a:cxnSpLocks/>
          </p:cNvCxnSpPr>
          <p:nvPr/>
        </p:nvCxnSpPr>
        <p:spPr>
          <a:xfrm flipV="1">
            <a:off x="1271464" y="1004295"/>
            <a:ext cx="0" cy="4849409"/>
          </a:xfrm>
          <a:prstGeom prst="straightConnector1">
            <a:avLst/>
          </a:prstGeom>
          <a:ln w="63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C17E1C1-E7CE-894A-B6D3-486D2E9C1280}"/>
              </a:ext>
            </a:extLst>
          </p:cNvPr>
          <p:cNvSpPr/>
          <p:nvPr/>
        </p:nvSpPr>
        <p:spPr>
          <a:xfrm>
            <a:off x="1638378" y="1384555"/>
            <a:ext cx="4866973" cy="338554"/>
          </a:xfrm>
          <a:prstGeom prst="rect">
            <a:avLst/>
          </a:prstGeom>
        </p:spPr>
        <p:txBody>
          <a:bodyPr wrap="none">
            <a:spAutoFit/>
          </a:bodyPr>
          <a:lstStyle/>
          <a:p>
            <a:r>
              <a:rPr lang="en-GB" sz="1600" b="1" dirty="0" err="1">
                <a:solidFill>
                  <a:schemeClr val="bg1">
                    <a:lumMod val="50000"/>
                  </a:schemeClr>
                </a:solidFill>
                <a:latin typeface="Arial Light" pitchFamily="2" charset="0"/>
                <a:cs typeface="Arial Black" panose="020B0604020202020204" pitchFamily="34" charset="0"/>
              </a:rPr>
              <a:t>Taktyką</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tu</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Moja</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Wygrana</a:t>
            </a:r>
            <a:r>
              <a:rPr lang="en-GB" sz="1600" b="1" dirty="0">
                <a:solidFill>
                  <a:schemeClr val="bg1">
                    <a:lumMod val="50000"/>
                  </a:schemeClr>
                </a:solidFill>
                <a:latin typeface="Arial Light" pitchFamily="2" charset="0"/>
                <a:cs typeface="Arial Black" panose="020B0604020202020204" pitchFamily="34" charset="0"/>
              </a:rPr>
              <a:t> – </a:t>
            </a:r>
            <a:r>
              <a:rPr lang="en-GB" sz="1600" b="1" dirty="0" err="1">
                <a:solidFill>
                  <a:schemeClr val="bg1">
                    <a:lumMod val="50000"/>
                  </a:schemeClr>
                </a:solidFill>
                <a:latin typeface="Arial Light" pitchFamily="2" charset="0"/>
                <a:cs typeface="Arial Black" panose="020B0604020202020204" pitchFamily="34" charset="0"/>
              </a:rPr>
              <a:t>Twoja</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Przegrana</a:t>
            </a:r>
            <a:endParaRPr lang="en-GB" sz="1600" b="1" dirty="0">
              <a:solidFill>
                <a:schemeClr val="bg1">
                  <a:lumMod val="50000"/>
                </a:schemeClr>
              </a:solidFill>
              <a:latin typeface="Arial Light" pitchFamily="2" charset="0"/>
              <a:cs typeface="Arial Black" panose="020B0604020202020204" pitchFamily="34" charset="0"/>
            </a:endParaRPr>
          </a:p>
        </p:txBody>
      </p:sp>
      <p:sp>
        <p:nvSpPr>
          <p:cNvPr id="42" name="Rectangle 41">
            <a:extLst>
              <a:ext uri="{FF2B5EF4-FFF2-40B4-BE49-F238E27FC236}">
                <a16:creationId xmlns:a16="http://schemas.microsoft.com/office/drawing/2014/main" id="{33485883-DFA7-2445-A032-31E4BF95DBF3}"/>
              </a:ext>
            </a:extLst>
          </p:cNvPr>
          <p:cNvSpPr/>
          <p:nvPr/>
        </p:nvSpPr>
        <p:spPr>
          <a:xfrm>
            <a:off x="8325828" y="1272946"/>
            <a:ext cx="3390415" cy="584775"/>
          </a:xfrm>
          <a:prstGeom prst="rect">
            <a:avLst/>
          </a:prstGeom>
        </p:spPr>
        <p:txBody>
          <a:bodyPr wrap="none">
            <a:spAutoFit/>
          </a:bodyPr>
          <a:lstStyle/>
          <a:p>
            <a:pPr algn="r"/>
            <a:r>
              <a:rPr lang="en-GB" sz="1600" b="1" dirty="0" err="1">
                <a:solidFill>
                  <a:schemeClr val="bg1">
                    <a:lumMod val="50000"/>
                  </a:schemeClr>
                </a:solidFill>
                <a:latin typeface="Arial Light" pitchFamily="2" charset="0"/>
                <a:cs typeface="Arial Black" panose="020B0604020202020204" pitchFamily="34" charset="0"/>
              </a:rPr>
              <a:t>Taktyką</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rozwiązanie</a:t>
            </a:r>
            <a:r>
              <a:rPr lang="en-GB" sz="1600" b="1" dirty="0">
                <a:solidFill>
                  <a:schemeClr val="bg1">
                    <a:lumMod val="50000"/>
                  </a:schemeClr>
                </a:solidFill>
                <a:latin typeface="Arial Light" pitchFamily="2" charset="0"/>
                <a:cs typeface="Arial Black" panose="020B0604020202020204" pitchFamily="34" charset="0"/>
              </a:rPr>
              <a:t>: </a:t>
            </a:r>
          </a:p>
          <a:p>
            <a:pPr algn="r"/>
            <a:r>
              <a:rPr lang="en-GB" sz="1600" b="1" dirty="0">
                <a:solidFill>
                  <a:schemeClr val="bg1">
                    <a:lumMod val="50000"/>
                  </a:schemeClr>
                </a:solidFill>
                <a:latin typeface="Arial Light" pitchFamily="2" charset="0"/>
                <a:cs typeface="Arial Black" panose="020B0604020202020204" pitchFamily="34" charset="0"/>
              </a:rPr>
              <a:t>“</a:t>
            </a:r>
            <a:r>
              <a:rPr lang="en-GB" sz="1600" b="1" dirty="0" err="1">
                <a:solidFill>
                  <a:schemeClr val="bg1">
                    <a:lumMod val="50000"/>
                  </a:schemeClr>
                </a:solidFill>
                <a:latin typeface="Arial Light" pitchFamily="2" charset="0"/>
                <a:cs typeface="Arial Black" panose="020B0604020202020204" pitchFamily="34" charset="0"/>
              </a:rPr>
              <a:t>Moja</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Wygrana</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Twoja</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Wygrana</a:t>
            </a:r>
            <a:r>
              <a:rPr lang="en-GB" sz="1600" b="1" dirty="0">
                <a:solidFill>
                  <a:schemeClr val="bg1">
                    <a:lumMod val="50000"/>
                  </a:schemeClr>
                </a:solidFill>
                <a:latin typeface="Arial Light" pitchFamily="2" charset="0"/>
                <a:cs typeface="Arial Black" panose="020B0604020202020204" pitchFamily="34" charset="0"/>
              </a:rPr>
              <a:t>”</a:t>
            </a:r>
          </a:p>
        </p:txBody>
      </p:sp>
      <p:sp>
        <p:nvSpPr>
          <p:cNvPr id="46" name="Rectangle 45">
            <a:extLst>
              <a:ext uri="{FF2B5EF4-FFF2-40B4-BE49-F238E27FC236}">
                <a16:creationId xmlns:a16="http://schemas.microsoft.com/office/drawing/2014/main" id="{94D04EE7-7B2A-2449-B32E-37BCD04F5ACE}"/>
              </a:ext>
            </a:extLst>
          </p:cNvPr>
          <p:cNvSpPr/>
          <p:nvPr/>
        </p:nvSpPr>
        <p:spPr>
          <a:xfrm>
            <a:off x="4399526" y="2717764"/>
            <a:ext cx="4360828" cy="338554"/>
          </a:xfrm>
          <a:prstGeom prst="rect">
            <a:avLst/>
          </a:prstGeom>
        </p:spPr>
        <p:txBody>
          <a:bodyPr wrap="square">
            <a:spAutoFit/>
          </a:bodyPr>
          <a:lstStyle/>
          <a:p>
            <a:pPr algn="ctr"/>
            <a:r>
              <a:rPr lang="en-GB" sz="1600" b="1" dirty="0" err="1">
                <a:solidFill>
                  <a:schemeClr val="bg1">
                    <a:lumMod val="50000"/>
                  </a:schemeClr>
                </a:solidFill>
                <a:latin typeface="Arial Light" pitchFamily="2" charset="0"/>
                <a:cs typeface="Arial Black" panose="020B0604020202020204" pitchFamily="34" charset="0"/>
              </a:rPr>
              <a:t>Celem</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znalezienie</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złotego</a:t>
            </a:r>
            <a:r>
              <a:rPr lang="en-GB" sz="1600" b="1" dirty="0">
                <a:solidFill>
                  <a:schemeClr val="bg1">
                    <a:lumMod val="50000"/>
                  </a:schemeClr>
                </a:solidFill>
                <a:latin typeface="Arial Light" pitchFamily="2" charset="0"/>
                <a:cs typeface="Arial Black" panose="020B0604020202020204" pitchFamily="34" charset="0"/>
              </a:rPr>
              <a:t> </a:t>
            </a:r>
            <a:r>
              <a:rPr lang="en-GB" sz="1600" b="1" dirty="0" err="1">
                <a:solidFill>
                  <a:schemeClr val="bg1">
                    <a:lumMod val="50000"/>
                  </a:schemeClr>
                </a:solidFill>
                <a:latin typeface="Arial Light" pitchFamily="2" charset="0"/>
                <a:cs typeface="Arial Black" panose="020B0604020202020204" pitchFamily="34" charset="0"/>
              </a:rPr>
              <a:t>środka</a:t>
            </a:r>
            <a:r>
              <a:rPr lang="en-GB" sz="1600" b="1" dirty="0">
                <a:solidFill>
                  <a:schemeClr val="bg1">
                    <a:lumMod val="50000"/>
                  </a:schemeClr>
                </a:solidFill>
                <a:latin typeface="Arial Light" pitchFamily="2" charset="0"/>
                <a:cs typeface="Arial Black" panose="020B0604020202020204" pitchFamily="34" charset="0"/>
              </a:rPr>
              <a:t>” </a:t>
            </a:r>
          </a:p>
        </p:txBody>
      </p:sp>
      <p:sp>
        <p:nvSpPr>
          <p:cNvPr id="47" name="Rectangle 46">
            <a:extLst>
              <a:ext uri="{FF2B5EF4-FFF2-40B4-BE49-F238E27FC236}">
                <a16:creationId xmlns:a16="http://schemas.microsoft.com/office/drawing/2014/main" id="{CA844F91-65EA-D04C-9356-2BB857D3210E}"/>
              </a:ext>
            </a:extLst>
          </p:cNvPr>
          <p:cNvSpPr/>
          <p:nvPr/>
        </p:nvSpPr>
        <p:spPr>
          <a:xfrm>
            <a:off x="1507165" y="3858843"/>
            <a:ext cx="2725135" cy="338554"/>
          </a:xfrm>
          <a:prstGeom prst="rect">
            <a:avLst/>
          </a:prstGeom>
        </p:spPr>
        <p:txBody>
          <a:bodyPr wrap="square">
            <a:spAutoFit/>
          </a:bodyPr>
          <a:lstStyle/>
          <a:p>
            <a:pPr algn="ctr"/>
            <a:r>
              <a:rPr lang="en-GB" sz="1600" b="1" dirty="0" err="1">
                <a:solidFill>
                  <a:schemeClr val="bg1">
                    <a:lumMod val="50000"/>
                  </a:schemeClr>
                </a:solidFill>
                <a:latin typeface="Arial Light" pitchFamily="2" charset="0"/>
                <a:cs typeface="Arial Black" panose="020B0604020202020204" pitchFamily="34" charset="0"/>
              </a:rPr>
              <a:t>Taktyką</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Opóźnianie</a:t>
            </a:r>
            <a:endParaRPr lang="en-GB" sz="1600" b="1" dirty="0">
              <a:solidFill>
                <a:schemeClr val="bg1">
                  <a:lumMod val="50000"/>
                </a:schemeClr>
              </a:solidFill>
              <a:latin typeface="Arial Light" pitchFamily="2" charset="0"/>
              <a:cs typeface="Arial Black" panose="020B0604020202020204" pitchFamily="34" charset="0"/>
            </a:endParaRPr>
          </a:p>
        </p:txBody>
      </p:sp>
      <p:sp>
        <p:nvSpPr>
          <p:cNvPr id="51" name="Rectangle 50">
            <a:extLst>
              <a:ext uri="{FF2B5EF4-FFF2-40B4-BE49-F238E27FC236}">
                <a16:creationId xmlns:a16="http://schemas.microsoft.com/office/drawing/2014/main" id="{559D22CD-C312-8E40-9E2B-3AE38C8C317F}"/>
              </a:ext>
            </a:extLst>
          </p:cNvPr>
          <p:cNvSpPr/>
          <p:nvPr/>
        </p:nvSpPr>
        <p:spPr>
          <a:xfrm>
            <a:off x="9200857" y="3800073"/>
            <a:ext cx="2655784" cy="338554"/>
          </a:xfrm>
          <a:prstGeom prst="rect">
            <a:avLst/>
          </a:prstGeom>
        </p:spPr>
        <p:txBody>
          <a:bodyPr wrap="square">
            <a:spAutoFit/>
          </a:bodyPr>
          <a:lstStyle/>
          <a:p>
            <a:pPr algn="r"/>
            <a:r>
              <a:rPr lang="en-GB" sz="1600" b="1" dirty="0" err="1">
                <a:solidFill>
                  <a:schemeClr val="bg1">
                    <a:lumMod val="50000"/>
                  </a:schemeClr>
                </a:solidFill>
                <a:latin typeface="Arial Light" pitchFamily="2" charset="0"/>
                <a:cs typeface="Arial Black" panose="020B0604020202020204" pitchFamily="34" charset="0"/>
              </a:rPr>
              <a:t>Taktyką</a:t>
            </a:r>
            <a:r>
              <a:rPr lang="en-GB" sz="1600" b="1" dirty="0">
                <a:solidFill>
                  <a:schemeClr val="bg1">
                    <a:lumMod val="50000"/>
                  </a:schemeClr>
                </a:solidFill>
                <a:latin typeface="Arial Light" pitchFamily="2" charset="0"/>
                <a:cs typeface="Arial Black" panose="020B0604020202020204" pitchFamily="34" charset="0"/>
              </a:rPr>
              <a:t> jest </a:t>
            </a:r>
            <a:r>
              <a:rPr lang="en-GB" sz="1600" b="1" dirty="0" err="1">
                <a:solidFill>
                  <a:schemeClr val="bg1">
                    <a:lumMod val="50000"/>
                  </a:schemeClr>
                </a:solidFill>
                <a:latin typeface="Arial Light" pitchFamily="2" charset="0"/>
                <a:cs typeface="Arial Black" panose="020B0604020202020204" pitchFamily="34" charset="0"/>
              </a:rPr>
              <a:t>Ustępowanie</a:t>
            </a:r>
            <a:endParaRPr lang="en-GB" sz="1600" b="1" dirty="0">
              <a:solidFill>
                <a:schemeClr val="bg1">
                  <a:lumMod val="50000"/>
                </a:schemeClr>
              </a:solidFill>
              <a:latin typeface="Arial Light" pitchFamily="2" charset="0"/>
              <a:cs typeface="Arial Black" panose="020B0604020202020204" pitchFamily="34" charset="0"/>
            </a:endParaRPr>
          </a:p>
        </p:txBody>
      </p:sp>
      <p:sp>
        <p:nvSpPr>
          <p:cNvPr id="38" name="Rectangle 37">
            <a:extLst>
              <a:ext uri="{FF2B5EF4-FFF2-40B4-BE49-F238E27FC236}">
                <a16:creationId xmlns:a16="http://schemas.microsoft.com/office/drawing/2014/main" id="{1C5C805F-FD17-934A-A936-1263332C31BE}"/>
              </a:ext>
            </a:extLst>
          </p:cNvPr>
          <p:cNvSpPr/>
          <p:nvPr/>
        </p:nvSpPr>
        <p:spPr>
          <a:xfrm>
            <a:off x="551384" y="263788"/>
            <a:ext cx="4139275" cy="461665"/>
          </a:xfrm>
          <a:prstGeom prst="rect">
            <a:avLst/>
          </a:prstGeom>
        </p:spPr>
        <p:txBody>
          <a:bodyPr wrap="none">
            <a:spAutoFit/>
          </a:bodyPr>
          <a:lstStyle/>
          <a:p>
            <a:r>
              <a:rPr lang="en-GB" sz="2400" dirty="0">
                <a:solidFill>
                  <a:srgbClr val="B7344A"/>
                </a:solidFill>
                <a:latin typeface="Arial Light" pitchFamily="2" charset="0"/>
                <a:cs typeface="Arial Black" panose="020B0604020202020204" pitchFamily="34" charset="0"/>
              </a:rPr>
              <a:t>Thomas-Kilmann Framework</a:t>
            </a:r>
          </a:p>
        </p:txBody>
      </p:sp>
      <p:sp>
        <p:nvSpPr>
          <p:cNvPr id="2" name="Rectangle 1">
            <a:extLst>
              <a:ext uri="{FF2B5EF4-FFF2-40B4-BE49-F238E27FC236}">
                <a16:creationId xmlns:a16="http://schemas.microsoft.com/office/drawing/2014/main" id="{52978DF6-47CD-D24D-BDB1-C518FC8FF614}"/>
              </a:ext>
            </a:extLst>
          </p:cNvPr>
          <p:cNvSpPr>
            <a:spLocks noChangeArrowheads="1"/>
          </p:cNvSpPr>
          <p:nvPr/>
        </p:nvSpPr>
        <p:spPr bwMode="auto">
          <a:xfrm>
            <a:off x="0" y="-2232"/>
            <a:ext cx="65" cy="46166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200" b="0" i="0" u="none" strike="noStrike" cap="none" normalizeH="0" baseline="0" dirty="0">
                <a:ln>
                  <a:noFill/>
                </a:ln>
                <a:solidFill>
                  <a:schemeClr val="tx1"/>
                </a:solidFill>
                <a:effectLst/>
              </a:rPr>
            </a:b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40" name="Rectangle 38">
            <a:extLst>
              <a:ext uri="{FF2B5EF4-FFF2-40B4-BE49-F238E27FC236}">
                <a16:creationId xmlns:a16="http://schemas.microsoft.com/office/drawing/2014/main" id="{F8C37653-FECB-6A44-B0C5-2E6D6F489FBD}"/>
              </a:ext>
            </a:extLst>
          </p:cNvPr>
          <p:cNvSpPr/>
          <p:nvPr/>
        </p:nvSpPr>
        <p:spPr>
          <a:xfrm>
            <a:off x="4690659" y="3173726"/>
            <a:ext cx="3798634" cy="646331"/>
          </a:xfrm>
          <a:prstGeom prst="rect">
            <a:avLst/>
          </a:prstGeom>
        </p:spPr>
        <p:txBody>
          <a:bodyPr wrap="square">
            <a:spAutoFit/>
          </a:bodyPr>
          <a:lstStyle/>
          <a:p>
            <a:pPr algn="ctr"/>
            <a:r>
              <a:rPr lang="pl-PL" dirty="0"/>
              <a:t>Zrezygnujesz z niektórych obaw, aby dogadać się z innymi</a:t>
            </a:r>
            <a:endParaRPr lang="en-GB" dirty="0">
              <a:solidFill>
                <a:schemeClr val="tx1">
                  <a:lumMod val="75000"/>
                  <a:lumOff val="25000"/>
                </a:schemeClr>
              </a:solidFill>
              <a:latin typeface="Arial Light" pitchFamily="2" charset="0"/>
              <a:cs typeface="Arial Black" panose="020B0604020202020204" pitchFamily="34" charset="0"/>
            </a:endParaRPr>
          </a:p>
        </p:txBody>
      </p:sp>
      <p:sp>
        <p:nvSpPr>
          <p:cNvPr id="43" name="Rectangle 34">
            <a:extLst>
              <a:ext uri="{FF2B5EF4-FFF2-40B4-BE49-F238E27FC236}">
                <a16:creationId xmlns:a16="http://schemas.microsoft.com/office/drawing/2014/main" id="{32E4A906-1696-8C40-848C-EA48EF254087}"/>
              </a:ext>
            </a:extLst>
          </p:cNvPr>
          <p:cNvSpPr/>
          <p:nvPr/>
        </p:nvSpPr>
        <p:spPr>
          <a:xfrm>
            <a:off x="1658811" y="1783402"/>
            <a:ext cx="4775697" cy="646331"/>
          </a:xfrm>
          <a:prstGeom prst="rect">
            <a:avLst/>
          </a:prstGeom>
        </p:spPr>
        <p:txBody>
          <a:bodyPr wrap="square">
            <a:spAutoFit/>
          </a:bodyPr>
          <a:lstStyle/>
          <a:p>
            <a:r>
              <a:rPr lang="pl-PL" dirty="0"/>
              <a:t>Potwierdzasz swoje stanowisko bez rozważania poglądów innych</a:t>
            </a:r>
            <a:endParaRPr lang="en-GB" dirty="0">
              <a:solidFill>
                <a:schemeClr val="tx1">
                  <a:lumMod val="75000"/>
                  <a:lumOff val="25000"/>
                </a:schemeClr>
              </a:solidFill>
              <a:latin typeface="Arial Light" pitchFamily="2" charset="0"/>
              <a:cs typeface="Arial Black" panose="020B0604020202020204" pitchFamily="34" charset="0"/>
            </a:endParaRPr>
          </a:p>
        </p:txBody>
      </p:sp>
      <p:sp>
        <p:nvSpPr>
          <p:cNvPr id="45" name="Rectangle 36">
            <a:extLst>
              <a:ext uri="{FF2B5EF4-FFF2-40B4-BE49-F238E27FC236}">
                <a16:creationId xmlns:a16="http://schemas.microsoft.com/office/drawing/2014/main" id="{F23752C9-856B-E845-BC81-C2738F27F939}"/>
              </a:ext>
            </a:extLst>
          </p:cNvPr>
          <p:cNvSpPr/>
          <p:nvPr/>
        </p:nvSpPr>
        <p:spPr>
          <a:xfrm>
            <a:off x="7905848" y="1921547"/>
            <a:ext cx="3949595" cy="1200329"/>
          </a:xfrm>
          <a:prstGeom prst="rect">
            <a:avLst/>
          </a:prstGeom>
        </p:spPr>
        <p:txBody>
          <a:bodyPr wrap="square">
            <a:spAutoFit/>
          </a:bodyPr>
          <a:lstStyle/>
          <a:p>
            <a:pPr algn="r"/>
            <a:r>
              <a:rPr lang="pl-PL" dirty="0"/>
              <a:t>Chcesz doprowadzić do zadowolenia obydwu stron znalezieniem optymalnego rozwiązania</a:t>
            </a:r>
          </a:p>
          <a:p>
            <a:pPr algn="r"/>
            <a:endParaRPr lang="en-GB" dirty="0">
              <a:solidFill>
                <a:schemeClr val="tx1">
                  <a:lumMod val="75000"/>
                  <a:lumOff val="25000"/>
                </a:schemeClr>
              </a:solidFill>
              <a:latin typeface="Arial Light" pitchFamily="2" charset="0"/>
              <a:cs typeface="Arial Black" panose="020B0604020202020204" pitchFamily="34" charset="0"/>
            </a:endParaRPr>
          </a:p>
        </p:txBody>
      </p:sp>
      <p:sp>
        <p:nvSpPr>
          <p:cNvPr id="4" name="pole tekstowe 3">
            <a:extLst>
              <a:ext uri="{FF2B5EF4-FFF2-40B4-BE49-F238E27FC236}">
                <a16:creationId xmlns:a16="http://schemas.microsoft.com/office/drawing/2014/main" id="{F92EFA08-0205-D24D-8405-048CB807CCAF}"/>
              </a:ext>
            </a:extLst>
          </p:cNvPr>
          <p:cNvSpPr txBox="1"/>
          <p:nvPr/>
        </p:nvSpPr>
        <p:spPr>
          <a:xfrm>
            <a:off x="1658811" y="4228755"/>
            <a:ext cx="3031847" cy="646331"/>
          </a:xfrm>
          <a:prstGeom prst="rect">
            <a:avLst/>
          </a:prstGeom>
          <a:noFill/>
        </p:spPr>
        <p:txBody>
          <a:bodyPr wrap="square" rtlCol="0">
            <a:spAutoFit/>
          </a:bodyPr>
          <a:lstStyle/>
          <a:p>
            <a:r>
              <a:rPr lang="pl-PL" dirty="0"/>
              <a:t>Unikasz z powodu własnych obaw lub obaw innych osób</a:t>
            </a:r>
          </a:p>
        </p:txBody>
      </p:sp>
      <p:sp>
        <p:nvSpPr>
          <p:cNvPr id="5" name="pole tekstowe 4">
            <a:extLst>
              <a:ext uri="{FF2B5EF4-FFF2-40B4-BE49-F238E27FC236}">
                <a16:creationId xmlns:a16="http://schemas.microsoft.com/office/drawing/2014/main" id="{C463A6EA-B82C-DE46-B551-F2AE65FDBAF5}"/>
              </a:ext>
            </a:extLst>
          </p:cNvPr>
          <p:cNvSpPr txBox="1"/>
          <p:nvPr/>
        </p:nvSpPr>
        <p:spPr>
          <a:xfrm>
            <a:off x="9018604" y="4261442"/>
            <a:ext cx="2697639" cy="923330"/>
          </a:xfrm>
          <a:prstGeom prst="rect">
            <a:avLst/>
          </a:prstGeom>
          <a:noFill/>
        </p:spPr>
        <p:txBody>
          <a:bodyPr wrap="square" rtlCol="0">
            <a:spAutoFit/>
          </a:bodyPr>
          <a:lstStyle/>
          <a:p>
            <a:r>
              <a:rPr lang="pl-PL" dirty="0"/>
              <a:t>Zrezygnujesz ze swoich obaw, aby zadowolić innych</a:t>
            </a:r>
          </a:p>
        </p:txBody>
      </p:sp>
    </p:spTree>
    <p:extLst>
      <p:ext uri="{BB962C8B-B14F-4D97-AF65-F5344CB8AC3E}">
        <p14:creationId xmlns:p14="http://schemas.microsoft.com/office/powerpoint/2010/main" val="347734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6" grpId="0"/>
      <p:bldP spid="47"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804A6125-4245-EC46-A3F7-60C95C493755}"/>
              </a:ext>
            </a:extLst>
          </p:cNvPr>
          <p:cNvSpPr>
            <a:spLocks noGrp="1" noChangeArrowheads="1"/>
          </p:cNvSpPr>
          <p:nvPr>
            <p:ph type="title"/>
          </p:nvPr>
        </p:nvSpPr>
        <p:spPr>
          <a:xfrm>
            <a:off x="952500" y="0"/>
            <a:ext cx="8229600" cy="1143000"/>
          </a:xfrm>
        </p:spPr>
        <p:txBody>
          <a:bodyPr/>
          <a:lstStyle/>
          <a:p>
            <a:r>
              <a:rPr lang="en-GB" altLang="zh-CN" sz="2800" b="1">
                <a:solidFill>
                  <a:srgbClr val="000099"/>
                </a:solidFill>
                <a:latin typeface="Verdana" panose="020B0604030504040204" pitchFamily="34" charset="0"/>
                <a:ea typeface="SimSun" panose="02010600030101010101" pitchFamily="2" charset="-122"/>
              </a:rPr>
              <a:t>TeamScape – Orienta</a:t>
            </a:r>
            <a:r>
              <a:rPr lang="pl-PL" altLang="zh-CN" sz="2800" b="1">
                <a:solidFill>
                  <a:srgbClr val="000099"/>
                </a:solidFill>
              </a:rPr>
              <a:t>cja</a:t>
            </a:r>
            <a:endParaRPr lang="pl-PL" altLang="pl-PL" sz="2800" b="1">
              <a:solidFill>
                <a:srgbClr val="000099"/>
              </a:solidFill>
            </a:endParaRPr>
          </a:p>
        </p:txBody>
      </p:sp>
      <p:graphicFrame>
        <p:nvGraphicFramePr>
          <p:cNvPr id="367641" name="Group 25">
            <a:extLst>
              <a:ext uri="{FF2B5EF4-FFF2-40B4-BE49-F238E27FC236}">
                <a16:creationId xmlns:a16="http://schemas.microsoft.com/office/drawing/2014/main" id="{E3546282-5E95-F044-A038-82A91A48F5B0}"/>
              </a:ext>
            </a:extLst>
          </p:cNvPr>
          <p:cNvGraphicFramePr>
            <a:graphicFrameLocks noGrp="1"/>
          </p:cNvGraphicFramePr>
          <p:nvPr>
            <p:ph idx="1"/>
          </p:nvPr>
        </p:nvGraphicFramePr>
        <p:xfrm>
          <a:off x="1981201" y="1600200"/>
          <a:ext cx="8075613" cy="4937926"/>
        </p:xfrm>
        <a:graphic>
          <a:graphicData uri="http://schemas.openxmlformats.org/drawingml/2006/table">
            <a:tbl>
              <a:tblPr/>
              <a:tblGrid>
                <a:gridCol w="8075613">
                  <a:extLst>
                    <a:ext uri="{9D8B030D-6E8A-4147-A177-3AD203B41FA5}">
                      <a16:colId xmlns:a16="http://schemas.microsoft.com/office/drawing/2014/main" val="4002000497"/>
                    </a:ext>
                  </a:extLst>
                </a:gridCol>
              </a:tblGrid>
              <a:tr h="1243013">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Tacy ludzie uważają, że konflikt jest sprawą normalną i nie można go uniknąć. Niektórzy mają rację, a niektórzy jej nie mają.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Kluczową sprawą jest, kto ma rację. Kłótnia jest konieczna, aby się o tym przekonać.</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3272319"/>
                  </a:ext>
                </a:extLst>
              </a:tr>
              <a:tr h="2011363">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Typowe Działania tego typu ludzi:</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Powiedzą Ci, czego chcą</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Silnie bronią swojej sprawy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Koncentrują się na własnych celach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Dyskutują i kłócą się, aby przekonać innych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Są przygotowani na samodzielne działania</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9289480"/>
                  </a:ext>
                </a:extLst>
              </a:tr>
              <a:tr h="1682750">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Taki styl jest potrzebny wtedy, gdy:</a:t>
                      </a:r>
                      <a:endParaRPr kumimoji="0" lang="pl-PL" altLang="pl-PL" sz="18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Wymagane są szybkie i zdecydowane działania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Trzeba wprowadzić niepopularne sposoby działania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 ważnych sprawach, kiedy wiesz, że masz rację</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Aby bronić się przed ludźmi, którzy chcą wykorzystywać sytuację.</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22072276"/>
                  </a:ext>
                </a:extLst>
              </a:tr>
            </a:tbl>
          </a:graphicData>
        </a:graphic>
      </p:graphicFrame>
      <p:sp>
        <p:nvSpPr>
          <p:cNvPr id="71692" name="Text Box 26">
            <a:extLst>
              <a:ext uri="{FF2B5EF4-FFF2-40B4-BE49-F238E27FC236}">
                <a16:creationId xmlns:a16="http://schemas.microsoft.com/office/drawing/2014/main" id="{2D4DB2D8-15F8-F44E-8CDA-0640C2E56B51}"/>
              </a:ext>
            </a:extLst>
          </p:cNvPr>
          <p:cNvSpPr txBox="1">
            <a:spLocks noChangeArrowheads="1"/>
          </p:cNvSpPr>
          <p:nvPr/>
        </p:nvSpPr>
        <p:spPr bwMode="auto">
          <a:xfrm>
            <a:off x="1524000" y="10525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b="1"/>
              <a:t>WSPÓŁZAWODNICTWO (W+ / U-) : WYGRANA - PRZEGRANA</a:t>
            </a:r>
          </a:p>
        </p:txBody>
      </p:sp>
    </p:spTree>
    <p:extLst>
      <p:ext uri="{BB962C8B-B14F-4D97-AF65-F5344CB8AC3E}">
        <p14:creationId xmlns:p14="http://schemas.microsoft.com/office/powerpoint/2010/main" val="203764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8F1E68E-ABB0-1242-AEBD-A065383B98B1}"/>
              </a:ext>
            </a:extLst>
          </p:cNvPr>
          <p:cNvSpPr>
            <a:spLocks noGrp="1" noChangeArrowheads="1"/>
          </p:cNvSpPr>
          <p:nvPr>
            <p:ph type="title"/>
          </p:nvPr>
        </p:nvSpPr>
        <p:spPr>
          <a:xfrm>
            <a:off x="1992313" y="-242888"/>
            <a:ext cx="8229600" cy="1143001"/>
          </a:xfrm>
        </p:spPr>
        <p:txBody>
          <a:bodyPr/>
          <a:lstStyle/>
          <a:p>
            <a:r>
              <a:rPr lang="en-GB" altLang="zh-CN" sz="2800" b="1">
                <a:solidFill>
                  <a:srgbClr val="000099"/>
                </a:solidFill>
                <a:latin typeface="Verdana" panose="020B0604030504040204" pitchFamily="34" charset="0"/>
                <a:ea typeface="SimSun" panose="02010600030101010101" pitchFamily="2" charset="-122"/>
              </a:rPr>
              <a:t>TeamScape – Orienta</a:t>
            </a:r>
            <a:r>
              <a:rPr lang="pl-PL" altLang="zh-CN" sz="2800" b="1">
                <a:solidFill>
                  <a:srgbClr val="000099"/>
                </a:solidFill>
              </a:rPr>
              <a:t>cja</a:t>
            </a:r>
            <a:endParaRPr lang="pl-PL" altLang="pl-PL" sz="2800" b="1">
              <a:solidFill>
                <a:srgbClr val="000099"/>
              </a:solidFill>
            </a:endParaRPr>
          </a:p>
        </p:txBody>
      </p:sp>
      <p:graphicFrame>
        <p:nvGraphicFramePr>
          <p:cNvPr id="370709" name="Group 21">
            <a:extLst>
              <a:ext uri="{FF2B5EF4-FFF2-40B4-BE49-F238E27FC236}">
                <a16:creationId xmlns:a16="http://schemas.microsoft.com/office/drawing/2014/main" id="{088197CC-A2DF-B448-B7F7-A8BE1D20F8FA}"/>
              </a:ext>
            </a:extLst>
          </p:cNvPr>
          <p:cNvGraphicFramePr>
            <a:graphicFrameLocks noGrp="1"/>
          </p:cNvGraphicFramePr>
          <p:nvPr>
            <p:ph idx="1"/>
          </p:nvPr>
        </p:nvGraphicFramePr>
        <p:xfrm>
          <a:off x="1981201" y="1600200"/>
          <a:ext cx="8075613" cy="5212632"/>
        </p:xfrm>
        <a:graphic>
          <a:graphicData uri="http://schemas.openxmlformats.org/drawingml/2006/table">
            <a:tbl>
              <a:tblPr/>
              <a:tblGrid>
                <a:gridCol w="8075613">
                  <a:extLst>
                    <a:ext uri="{9D8B030D-6E8A-4147-A177-3AD203B41FA5}">
                      <a16:colId xmlns:a16="http://schemas.microsoft.com/office/drawing/2014/main" val="3144796780"/>
                    </a:ext>
                  </a:extLst>
                </a:gridCol>
              </a:tblGrid>
              <a:tr h="1189038">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Osoby współpracujące wierzą, że konflikt jest sprawą naturalną. Powinniśmy doceniać ludzi z powodu ich różnic i doceniać ich unikalność. Powinniśmy zauważać napięcia i przeciwieństwa i wykorzystywać konflikty do osiągania celów.</a:t>
                      </a:r>
                    </a:p>
                  </a:txBody>
                  <a:tcPr marT="45710" marB="4571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8592862"/>
                  </a:ext>
                </a:extLst>
              </a:tr>
              <a:tr h="2339975">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Typowe działania tego typu ludzi:</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Dyskutują sprawy w bezpośredni sposób</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Dzielą się problemami z innymi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Troszczą się, aby spełnić oczekiwania wszystkich ludzi</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Szybko starają się rozwiązać nieporozumienia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Poszukują pomocy innych do rozwiązywania problemów</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Dzielą się z innymi swoimi pomysłami i pytają innych o zdanie</a:t>
                      </a:r>
                    </a:p>
                  </a:txBody>
                  <a:tcPr marT="45710" marB="4571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4929136"/>
                  </a:ext>
                </a:extLst>
              </a:tr>
              <a:tr h="1682750">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Taki styl jest potrzebny wtedy, gdy:</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Sprawy są zbyt ważne, aby iść na kompromis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Chcesz uczyć się od innych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Chcesz spojrzeć na sprawy z innej perspektywy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Chcesz uzyskać zaangażowanie poprzez włączanie innych</a:t>
                      </a:r>
                    </a:p>
                  </a:txBody>
                  <a:tcPr marT="45710" marB="4571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8635540"/>
                  </a:ext>
                </a:extLst>
              </a:tr>
            </a:tbl>
          </a:graphicData>
        </a:graphic>
      </p:graphicFrame>
      <p:sp>
        <p:nvSpPr>
          <p:cNvPr id="73740" name="Text Box 13">
            <a:extLst>
              <a:ext uri="{FF2B5EF4-FFF2-40B4-BE49-F238E27FC236}">
                <a16:creationId xmlns:a16="http://schemas.microsoft.com/office/drawing/2014/main" id="{079AC485-81CD-4542-A4EC-918088D0A004}"/>
              </a:ext>
            </a:extLst>
          </p:cNvPr>
          <p:cNvSpPr txBox="1">
            <a:spLocks noChangeArrowheads="1"/>
          </p:cNvSpPr>
          <p:nvPr/>
        </p:nvSpPr>
        <p:spPr bwMode="auto">
          <a:xfrm>
            <a:off x="2063750" y="1052513"/>
            <a:ext cx="854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b="1"/>
              <a:t>WSPÓŁPRACA (W+ / U+): WYGRANA - WYGRANA</a:t>
            </a:r>
          </a:p>
        </p:txBody>
      </p:sp>
    </p:spTree>
    <p:extLst>
      <p:ext uri="{BB962C8B-B14F-4D97-AF65-F5344CB8AC3E}">
        <p14:creationId xmlns:p14="http://schemas.microsoft.com/office/powerpoint/2010/main" val="93341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54732551-8822-DF40-A5A4-5FB501B376BF}"/>
              </a:ext>
            </a:extLst>
          </p:cNvPr>
          <p:cNvSpPr>
            <a:spLocks noGrp="1" noChangeArrowheads="1"/>
          </p:cNvSpPr>
          <p:nvPr>
            <p:ph type="title"/>
          </p:nvPr>
        </p:nvSpPr>
        <p:spPr>
          <a:xfrm>
            <a:off x="1095375" y="0"/>
            <a:ext cx="8229600" cy="1143000"/>
          </a:xfrm>
        </p:spPr>
        <p:txBody>
          <a:bodyPr/>
          <a:lstStyle/>
          <a:p>
            <a:r>
              <a:rPr lang="en-GB" altLang="zh-CN" sz="2800" b="1">
                <a:solidFill>
                  <a:srgbClr val="000099"/>
                </a:solidFill>
                <a:latin typeface="Verdana" panose="020B0604030504040204" pitchFamily="34" charset="0"/>
                <a:ea typeface="SimSun" panose="02010600030101010101" pitchFamily="2" charset="-122"/>
              </a:rPr>
              <a:t>TeamScape – Orienta</a:t>
            </a:r>
            <a:r>
              <a:rPr lang="pl-PL" altLang="zh-CN" sz="2800" b="1">
                <a:solidFill>
                  <a:srgbClr val="000099"/>
                </a:solidFill>
              </a:rPr>
              <a:t>cja</a:t>
            </a:r>
            <a:endParaRPr lang="pl-PL" altLang="pl-PL" sz="2800" b="1">
              <a:solidFill>
                <a:srgbClr val="000099"/>
              </a:solidFill>
            </a:endParaRPr>
          </a:p>
        </p:txBody>
      </p:sp>
      <p:graphicFrame>
        <p:nvGraphicFramePr>
          <p:cNvPr id="371735" name="Group 23">
            <a:extLst>
              <a:ext uri="{FF2B5EF4-FFF2-40B4-BE49-F238E27FC236}">
                <a16:creationId xmlns:a16="http://schemas.microsoft.com/office/drawing/2014/main" id="{1064F8C3-86B6-7848-B70D-8D300B1F02F7}"/>
              </a:ext>
            </a:extLst>
          </p:cNvPr>
          <p:cNvGraphicFramePr>
            <a:graphicFrameLocks noGrp="1"/>
          </p:cNvGraphicFramePr>
          <p:nvPr>
            <p:ph idx="1"/>
          </p:nvPr>
        </p:nvGraphicFramePr>
        <p:xfrm>
          <a:off x="1774826" y="1600200"/>
          <a:ext cx="8893175" cy="5212632"/>
        </p:xfrm>
        <a:graphic>
          <a:graphicData uri="http://schemas.openxmlformats.org/drawingml/2006/table">
            <a:tbl>
              <a:tblPr/>
              <a:tblGrid>
                <a:gridCol w="8893175">
                  <a:extLst>
                    <a:ext uri="{9D8B030D-6E8A-4147-A177-3AD203B41FA5}">
                      <a16:colId xmlns:a16="http://schemas.microsoft.com/office/drawing/2014/main" val="1157366600"/>
                    </a:ext>
                  </a:extLst>
                </a:gridCol>
              </a:tblGrid>
              <a:tr h="1189038">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Tego typu ludzie uważają, że konflikty najlepiej rozwiązywać przez współpracę oraz osiąganie kompromisu. Jeśli każdy wychodzi naprzeciw, postęp można osiągnąć </a:t>
                      </a:r>
                      <a:b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b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w drodze demokratycznego procesu. Aby osiągnąć zgodę - będę iść na ustępstwa, ale oczekują również podobnych działań od strony przeciwnej.</a:t>
                      </a:r>
                    </a:p>
                  </a:txBody>
                  <a:tcPr marT="45710" marB="4571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54266343"/>
                  </a:ext>
                </a:extLst>
              </a:tr>
              <a:tr h="2339975">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Typowe działania:</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Chętnie ustąpią, aby uzyskać coś w zamian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Często proponują pośrednie rozwiązania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Próbują znaleźć kompromis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Poszukują równowagi zysków i strat dla wszystkich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Poszukują stanowiska pomiędzy swoim własnymi i innych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Przygotowani na wymianę</a:t>
                      </a:r>
                    </a:p>
                  </a:txBody>
                  <a:tcPr marT="45710" marB="4571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2404826"/>
                  </a:ext>
                </a:extLst>
              </a:tr>
              <a:tr h="1682750">
                <a:tc>
                  <a:txBody>
                    <a:bodyPr/>
                    <a:lstStyle>
                      <a:lvl1pPr eaLnBrk="0" hangingPunct="0">
                        <a:spcBef>
                          <a:spcPct val="20000"/>
                        </a:spcBef>
                        <a:defRPr kumimoji="1"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kumimoji="1"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kumimoji="1"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pl-PL" sz="18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Taki styl jest potrzebny wtedy, gdy:</a:t>
                      </a:r>
                      <a:endPar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Cele nie są warte zamętu spowodowanego przyjmowaniem asertywnych postaw</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Ludzie o jednakowych wpływach angażują się we wspólne cele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Chcesz osiągnąć tymczasowe ustalenia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pl-PL" altLang="pl-PL" sz="18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Potrzebujesz szybkiego doraźnego rozwiązania</a:t>
                      </a:r>
                    </a:p>
                  </a:txBody>
                  <a:tcPr marT="45710" marB="4571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3874119"/>
                  </a:ext>
                </a:extLst>
              </a:tr>
            </a:tbl>
          </a:graphicData>
        </a:graphic>
      </p:graphicFrame>
      <p:sp>
        <p:nvSpPr>
          <p:cNvPr id="75788" name="Text Box 13">
            <a:extLst>
              <a:ext uri="{FF2B5EF4-FFF2-40B4-BE49-F238E27FC236}">
                <a16:creationId xmlns:a16="http://schemas.microsoft.com/office/drawing/2014/main" id="{5004E70A-6BA5-D64C-ACD3-CB9277A8A673}"/>
              </a:ext>
            </a:extLst>
          </p:cNvPr>
          <p:cNvSpPr txBox="1">
            <a:spLocks noChangeArrowheads="1"/>
          </p:cNvSpPr>
          <p:nvPr/>
        </p:nvSpPr>
        <p:spPr bwMode="auto">
          <a:xfrm>
            <a:off x="2063750" y="1052513"/>
            <a:ext cx="854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kumimoji="0" lang="pl-PL" altLang="pl-PL" b="1"/>
              <a:t>KOMPROMIS ( ŚREDNI WYNIK W / U)</a:t>
            </a:r>
          </a:p>
        </p:txBody>
      </p:sp>
    </p:spTree>
    <p:extLst>
      <p:ext uri="{BB962C8B-B14F-4D97-AF65-F5344CB8AC3E}">
        <p14:creationId xmlns:p14="http://schemas.microsoft.com/office/powerpoint/2010/main" val="2970061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14786</TotalTime>
  <Words>7338</Words>
  <Application>Microsoft Macintosh PowerPoint</Application>
  <PresentationFormat>Panoramiczny</PresentationFormat>
  <Paragraphs>547</Paragraphs>
  <Slides>24</Slides>
  <Notes>15</Notes>
  <HiddenSlides>0</HiddenSlides>
  <MMClips>0</MMClips>
  <ScaleCrop>false</ScaleCrop>
  <HeadingPairs>
    <vt:vector size="6" baseType="variant">
      <vt:variant>
        <vt:lpstr>Używane czcionki</vt:lpstr>
      </vt:variant>
      <vt:variant>
        <vt:i4>10</vt:i4>
      </vt:variant>
      <vt:variant>
        <vt:lpstr>Motyw</vt:lpstr>
      </vt:variant>
      <vt:variant>
        <vt:i4>2</vt:i4>
      </vt:variant>
      <vt:variant>
        <vt:lpstr>Tytuły slajdów</vt:lpstr>
      </vt:variant>
      <vt:variant>
        <vt:i4>24</vt:i4>
      </vt:variant>
    </vt:vector>
  </HeadingPairs>
  <TitlesOfParts>
    <vt:vector size="36" baseType="lpstr">
      <vt:lpstr>ＭＳ Ｐゴシック</vt:lpstr>
      <vt:lpstr>宋体</vt:lpstr>
      <vt:lpstr>宋体</vt:lpstr>
      <vt:lpstr>Arial</vt:lpstr>
      <vt:lpstr>Arial Black</vt:lpstr>
      <vt:lpstr>Arial Light</vt:lpstr>
      <vt:lpstr>Calibri</vt:lpstr>
      <vt:lpstr>M B Arial Black</vt:lpstr>
      <vt:lpstr>Times New Roman</vt:lpstr>
      <vt:lpstr>Verdana</vt:lpstr>
      <vt:lpstr>Office Theme</vt:lpstr>
      <vt:lpstr>Custom Design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TeamScape – Orientacja</vt:lpstr>
      <vt:lpstr>TeamScape – Orientacja</vt:lpstr>
      <vt:lpstr>TeamScape – Orientacja</vt:lpstr>
      <vt:lpstr>TeamScape – Orientacja</vt:lpstr>
      <vt:lpstr>TeamScape – Orientacja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Arnold</dc:creator>
  <cp:lastModifiedBy>Microsoft Office User</cp:lastModifiedBy>
  <cp:revision>150</cp:revision>
  <dcterms:created xsi:type="dcterms:W3CDTF">2020-10-28T14:35:28Z</dcterms:created>
  <dcterms:modified xsi:type="dcterms:W3CDTF">2024-04-24T09:24:16Z</dcterms:modified>
</cp:coreProperties>
</file>