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60" r:id="rId5"/>
    <p:sldId id="257" r:id="rId6"/>
    <p:sldId id="259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19"/>
    <a:srgbClr val="D9A148"/>
    <a:srgbClr val="C9427F"/>
    <a:srgbClr val="0C68A4"/>
    <a:srgbClr val="DA2128"/>
    <a:srgbClr val="F3B24E"/>
    <a:srgbClr val="009849"/>
    <a:srgbClr val="D9212A"/>
    <a:srgbClr val="009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4"/>
    <p:restoredTop sz="91176"/>
  </p:normalViewPr>
  <p:slideViewPr>
    <p:cSldViewPr snapToGrid="0" snapToObjects="1">
      <p:cViewPr varScale="1">
        <p:scale>
          <a:sx n="75" d="100"/>
          <a:sy n="75" d="100"/>
        </p:scale>
        <p:origin x="18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A9AD-A590-CA45-B37F-5AA41B35398D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38DA6-AB37-9947-8368-A2DA4466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7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38DA6-AB37-9947-8368-A2DA4466A5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4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38DA6-AB37-9947-8368-A2DA4466A5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38DA6-AB37-9947-8368-A2DA4466A5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38DA6-AB37-9947-8368-A2DA4466A5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38DA6-AB37-9947-8368-A2DA4466A5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4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38DA6-AB37-9947-8368-A2DA4466A5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3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38DA6-AB37-9947-8368-A2DA4466A5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26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38DA6-AB37-9947-8368-A2DA4466A5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38DA6-AB37-9947-8368-A2DA4466A5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6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74B0-303B-2643-9609-67B8FDA7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96B9-3CAE-1344-A686-367BB8F9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7EF27-FB51-2642-B5DA-AD6AF663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ABB8E-7376-AD43-AA5B-51174624F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03"/>
            <a:ext cx="9221492" cy="1621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AF040C-5DDB-2846-80B0-32178FAFE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r="40309"/>
          <a:stretch/>
        </p:blipFill>
        <p:spPr>
          <a:xfrm>
            <a:off x="9051015" y="5103203"/>
            <a:ext cx="3140986" cy="16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513E-CC64-6140-AEAC-4DEDED3E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1E566-45A7-2F43-8474-20ACB9343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DF09D-8DC6-104A-9676-6657DBEC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EF0CC-BF6A-8D4B-B273-55A1E469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9D32-AE63-554D-853A-A42716B6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5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C3E28C-DEB8-834D-8207-2E0116634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77572-D2CD-4C4A-A4DC-8596541BD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7AB79-7A48-2548-955D-D9229461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2D01A-9C74-AC49-9109-A9C90867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AAE10-620A-E54F-936A-CB2FB1A7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9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A7B0-9A0B-4C40-B2EC-1AF471FE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EBA2-4414-994A-A3C8-8DC3366D9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116BC-80BD-2342-A470-B850F685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754B8-B70A-6146-82BB-AB47DE8D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9F5DC-D9A8-A844-B79A-8B84ECB5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1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D8B4-FD42-3A44-B134-AE243527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AB1DE-C18C-9A41-831B-F721FEAB1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B321C-A7F9-5545-B38E-A9E2157B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4CBFC-48B4-DC40-91EA-D35CF046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0B67-9AED-AD49-B020-C2F36FD5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5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8D8F-5369-534B-A4B2-D8FE2265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AD7E3-E7F2-E946-992C-7AD263BE6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DA194-A68D-9542-BC0C-F0DC2E425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F0BD6-8A5F-3F43-A0D7-EE177879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378B5-444A-2946-B4F8-4932CD54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467E0-AE2F-5B49-A19B-5B86C0A0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5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CDC8-A949-704F-A06A-EBC96A64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0A11A-F8C2-9041-9B9B-2ED1254FC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1AE3D-0DCF-F943-9E60-FD0D51613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F923E-7BF5-B640-87D5-2EF820479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909B6-B0A9-0C40-A9CC-C8F5BC286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B9FA7-8F5D-C24B-B4C1-EACC9E17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EEEFE-BFB1-2445-A098-2F3F347D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EF32D-A375-9A4E-90B0-6314AB25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9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DEB3-8AEA-D04B-9ADE-265D203D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99472-077F-3D47-B4BE-A2946E67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ECF7D-3B3D-2E47-9577-8F7DAD5F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FD427-E16C-9548-B00C-21450110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9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E5336-AE87-CF42-B66A-2C7099A0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0045F-FE24-8D4D-BBAB-2E95B112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1D445-1B59-574D-AD67-0F416D33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645A6C-95D8-F94E-BCDC-0763BC341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939" y="6391112"/>
            <a:ext cx="784861" cy="350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56B3A6-D663-8741-836D-799E01E89513}"/>
              </a:ext>
            </a:extLst>
          </p:cNvPr>
          <p:cNvSpPr/>
          <p:nvPr userDrawn="1"/>
        </p:nvSpPr>
        <p:spPr>
          <a:xfrm>
            <a:off x="143955" y="6401272"/>
            <a:ext cx="346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>
                <a:effectLst/>
                <a:latin typeface="American Typewriter" panose="02090604020004020304" pitchFamily="18" charset="77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8726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A00B-6AC3-1E44-A1A5-CD3DD437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E095E-8B6B-9C47-AA66-B6EF2471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5AF84-167C-0848-BDE7-B70DF63D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2AAB5-6620-8642-89F9-6C49E324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A122E-1553-D948-8305-5321D36F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63597-BF35-7A42-8ECA-0F4FC44E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5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439E-8468-8B42-BCCC-3E8776B6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F6E3C-723C-7447-B7A8-4F889A82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6A9B4-8F7B-B14E-A2D5-F6B76161C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DC423-87E1-EE45-8DDE-3FEC9A1A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8D74B-8609-084A-82B0-BB9D529A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78097-E741-AF47-9263-103B8767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3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1EBC4-270B-0F40-A67B-13BC3E0D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DE6EA-D940-B446-B89A-48A3799AA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9F888-C7D8-F346-8F72-02E0684F2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7530-DD91-2F4A-A85B-76F28E2C709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E0A41-B6F4-7D49-B033-0E7CF139C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898ED-20C6-954C-9047-7E6F3000B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AC05B-9633-8B45-B0D4-B7DE6192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knife&#10;&#10;Description automatically generated">
            <a:extLst>
              <a:ext uri="{FF2B5EF4-FFF2-40B4-BE49-F238E27FC236}">
                <a16:creationId xmlns:a16="http://schemas.microsoft.com/office/drawing/2014/main" id="{5D76EFF4-0513-8144-AF71-8F8F9B97D8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395" r="72713" b="49850"/>
          <a:stretch/>
        </p:blipFill>
        <p:spPr>
          <a:xfrm>
            <a:off x="739109" y="1603688"/>
            <a:ext cx="1427748" cy="302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5F6FE7-88ED-8541-949C-C67E08EEF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3203"/>
            <a:ext cx="9221492" cy="16211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D4EA49-C4C5-DC4F-B54D-100859C69B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r="40309"/>
          <a:stretch/>
        </p:blipFill>
        <p:spPr>
          <a:xfrm>
            <a:off x="9051015" y="5103203"/>
            <a:ext cx="3140986" cy="16211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68CBD3-3CBD-604C-B26E-1A937C2B0A38}"/>
              </a:ext>
            </a:extLst>
          </p:cNvPr>
          <p:cNvSpPr/>
          <p:nvPr/>
        </p:nvSpPr>
        <p:spPr>
          <a:xfrm>
            <a:off x="1175239" y="184778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Helvetica Light" panose="020B0403020202020204" pitchFamily="34" charset="0"/>
              </a:rPr>
              <a:t>Autoportret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1A9A3-3A35-254B-9473-F22618756939}"/>
              </a:ext>
            </a:extLst>
          </p:cNvPr>
          <p:cNvSpPr/>
          <p:nvPr/>
        </p:nvSpPr>
        <p:spPr>
          <a:xfrm>
            <a:off x="3589208" y="1847787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Helvetica" pitchFamily="2" charset="0"/>
              </a:rPr>
              <a:t>osobowości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639AA3-7F63-7A41-8207-F5AB5F3EA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579" y="457200"/>
            <a:ext cx="1935661" cy="8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39C17-BA11-E44D-9244-2500CA442DBE}"/>
              </a:ext>
            </a:extLst>
          </p:cNvPr>
          <p:cNvSpPr/>
          <p:nvPr/>
        </p:nvSpPr>
        <p:spPr>
          <a:xfrm>
            <a:off x="5733327" y="1551563"/>
            <a:ext cx="6096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Helvetica Light" panose="020B04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Facet5 mierzy pięć głównych aspektów osobowości w oparciu o teorię pomiaru osobowości, którą nazywamy Wielką Piątką.</a:t>
            </a:r>
            <a:endParaRPr lang="en-AU" sz="1400" dirty="0">
              <a:latin typeface="Helvetica Light" panose="020B04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pl-PL" sz="1400" dirty="0">
              <a:latin typeface="Helvetica Light" panose="020B04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l-PL" sz="1400" dirty="0">
                <a:latin typeface="Helvetica Light" panose="020B04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Zakłada ona, że tych pięć aspektów stanowi „podstawowe bloki osobowości” i przynajmniej tyle aspektów należy zmierzyć, aby określić osobowość człowieka. Każdy z nas jest przecież wyjątkowy.</a:t>
            </a:r>
          </a:p>
          <a:p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l-PL" sz="1400" dirty="0">
                <a:latin typeface="Helvetica Light" panose="020B04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Obraz osobowości człowieka pozwala nam przewidywać i opisywać jego mocne strony, potencjalne ryzyko, motywacje, naturalny styl oraz podejście. Uświadomienie sobie tego, na ile jesteśmy do siebie podobni lub jak bardzo różnimy się od innych, pomaga w poprawie efektywności jednostek, zespołów oraz całej organizacji.</a:t>
            </a:r>
          </a:p>
          <a:p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l-PL" sz="1400" dirty="0">
                <a:latin typeface="Helvetica Light" panose="020B04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 aspekty osobowości są umieszczone na kole. Emocjonalność natomiast została umieszczona pod tym kołem jako oddzielny aspekt, który dodatkowo pełni rolę czynnika interpretującego – myśl o nim jak o soczewce, przez którą spoglądamy na dany profil.</a:t>
            </a:r>
            <a:endParaRPr lang="en-GB" sz="1400" dirty="0">
              <a:latin typeface="Helvetica Light" panose="020B04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3A32C0-932E-D44D-86B4-E138F68020C9}"/>
              </a:ext>
            </a:extLst>
          </p:cNvPr>
          <p:cNvSpPr/>
          <p:nvPr/>
        </p:nvSpPr>
        <p:spPr>
          <a:xfrm>
            <a:off x="5733327" y="6477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2E318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Facet</a:t>
            </a:r>
            <a:r>
              <a:rPr lang="en-GB" i="1" dirty="0">
                <a:solidFill>
                  <a:srgbClr val="2E318C"/>
                </a:solidFill>
                <a:latin typeface="Arial Light" pitchFamily="2" charset="0"/>
                <a:cs typeface="Arial Black" panose="020B0604020202020204" pitchFamily="34" charset="0"/>
              </a:rPr>
              <a:t>5</a:t>
            </a:r>
            <a:endParaRPr lang="en-GB" b="1" dirty="0">
              <a:solidFill>
                <a:srgbClr val="009949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17194-F295-8D48-9786-632D9041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97" y="745186"/>
            <a:ext cx="5648128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9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39C17-BA11-E44D-9244-2500CA442DBE}"/>
              </a:ext>
            </a:extLst>
          </p:cNvPr>
          <p:cNvSpPr/>
          <p:nvPr/>
        </p:nvSpPr>
        <p:spPr>
          <a:xfrm>
            <a:off x="6205927" y="1696630"/>
            <a:ext cx="56233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Helvetica Light" panose="020B0403020202020204" pitchFamily="34" charset="0"/>
              </a:rPr>
              <a:t>Aby zrozumieć, jak wypadasz na tle otaczających Cię ludzi, porównujemy Twoje surowe wyniki do wybranej „normy” lub grupy porównawczej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.</a:t>
            </a:r>
          </a:p>
          <a:p>
            <a:endParaRPr lang="en-GB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Light" pitchFamily="2" charset="0"/>
            </a:endParaRPr>
          </a:p>
          <a:p>
            <a:r>
              <a:rPr lang="pl-PL" sz="1400" dirty="0">
                <a:latin typeface="Helvetica Light" panose="020B0403020202020204" pitchFamily="34" charset="0"/>
              </a:rPr>
              <a:t>Na podstawie udzielonych przez Ciebie odpowiedzi podczas wypełniania kwestionariusza Facet5, każdy aspekt jest mierzony niezależnie i określany za pomocą 10-stopniowej skali </a:t>
            </a:r>
            <a:r>
              <a:rPr lang="pl-PL" sz="1400" dirty="0" err="1">
                <a:latin typeface="Helvetica Light" panose="020B0403020202020204" pitchFamily="34" charset="0"/>
              </a:rPr>
              <a:t>stenowej</a:t>
            </a:r>
            <a:r>
              <a:rPr lang="pl-PL" sz="1400" dirty="0">
                <a:latin typeface="Helvetica Light" panose="020B0403020202020204" pitchFamily="34" charset="0"/>
              </a:rPr>
              <a:t> (jest to skala od 1 do 10). </a:t>
            </a:r>
            <a:endParaRPr lang="en-AU" sz="1400" dirty="0">
              <a:latin typeface="Helvetica Light" panose="020B0403020202020204" pitchFamily="34" charset="0"/>
            </a:endParaRPr>
          </a:p>
          <a:p>
            <a:endParaRPr lang="en-GB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Light" pitchFamily="2" charset="0"/>
            </a:endParaRPr>
          </a:p>
          <a:p>
            <a:r>
              <a:rPr lang="pl-PL" sz="1400" dirty="0">
                <a:latin typeface="Helvetica Light" panose="020B0403020202020204" pitchFamily="34" charset="0"/>
              </a:rPr>
              <a:t>Środkiem skali </a:t>
            </a:r>
            <a:r>
              <a:rPr lang="pl-PL" sz="1400" dirty="0" err="1">
                <a:latin typeface="Helvetica Light" panose="020B0403020202020204" pitchFamily="34" charset="0"/>
              </a:rPr>
              <a:t>stenowej</a:t>
            </a:r>
            <a:r>
              <a:rPr lang="pl-PL" sz="1400" dirty="0">
                <a:latin typeface="Helvetica Light" panose="020B0403020202020204" pitchFamily="34" charset="0"/>
              </a:rPr>
              <a:t> jest 5,5. Większość wyników (68%) leży pomiędzy 3,5 i 7,5. Każdy wynik, który znajduje się poza tym zakresem, powinien być rozpatrywany jako wynik znaczący.</a:t>
            </a:r>
            <a:r>
              <a:rPr lang="en-AU" sz="1400" dirty="0">
                <a:latin typeface="Helvetica Light" panose="020B0403020202020204" pitchFamily="34" charset="0"/>
              </a:rPr>
              <a:t> </a:t>
            </a:r>
          </a:p>
          <a:p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  <a:p>
            <a:r>
              <a:rPr lang="pl-PL" sz="1400" dirty="0">
                <a:latin typeface="Helvetica Light" panose="020B0403020202020204" pitchFamily="34" charset="0"/>
              </a:rPr>
              <a:t>Żaden wynik na skali </a:t>
            </a:r>
            <a:r>
              <a:rPr lang="pl-PL" sz="1400" dirty="0" err="1">
                <a:latin typeface="Helvetica Light" panose="020B0403020202020204" pitchFamily="34" charset="0"/>
              </a:rPr>
              <a:t>stenowej</a:t>
            </a:r>
            <a:r>
              <a:rPr lang="pl-PL" sz="1400" dirty="0">
                <a:latin typeface="Helvetica Light" panose="020B0403020202020204" pitchFamily="34" charset="0"/>
              </a:rPr>
              <a:t> nie jest ani dobry, ani zły. 10 nie jest lepszym wynikiem niż 1 lub 5,5. Z każdym wynikiem łączą się zawsze jakieś Twoje silne strony oraz określone ryzyko.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3A32C0-932E-D44D-86B4-E138F68020C9}"/>
              </a:ext>
            </a:extLst>
          </p:cNvPr>
          <p:cNvSpPr/>
          <p:nvPr/>
        </p:nvSpPr>
        <p:spPr>
          <a:xfrm>
            <a:off x="6205927" y="6868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2E318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Facet</a:t>
            </a:r>
            <a:r>
              <a:rPr lang="en-GB" i="1" dirty="0">
                <a:solidFill>
                  <a:srgbClr val="2E318C"/>
                </a:solidFill>
                <a:latin typeface="Arial Light" pitchFamily="2" charset="0"/>
                <a:cs typeface="Arial Black" panose="020B0604020202020204" pitchFamily="34" charset="0"/>
              </a:rPr>
              <a:t>5 Scoring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78562-D387-B540-9C59-3EF96C64A2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2" r="8280"/>
          <a:stretch/>
        </p:blipFill>
        <p:spPr>
          <a:xfrm>
            <a:off x="0" y="638711"/>
            <a:ext cx="6205927" cy="5128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306A9-ABBD-B945-8203-21D2AEBF8BDA}"/>
              </a:ext>
            </a:extLst>
          </p:cNvPr>
          <p:cNvSpPr txBox="1"/>
          <p:nvPr/>
        </p:nvSpPr>
        <p:spPr>
          <a:xfrm>
            <a:off x="582528" y="5110893"/>
            <a:ext cx="12971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NISKIE WYNIKI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9371C-B0B7-9544-800C-1FCDE39A3673}"/>
              </a:ext>
            </a:extLst>
          </p:cNvPr>
          <p:cNvSpPr txBox="1"/>
          <p:nvPr/>
        </p:nvSpPr>
        <p:spPr>
          <a:xfrm>
            <a:off x="2120959" y="5110892"/>
            <a:ext cx="19795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UMIARKOWANE WYNIKI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BCEB3-F1D3-5B45-BFDC-27B777C254FC}"/>
              </a:ext>
            </a:extLst>
          </p:cNvPr>
          <p:cNvSpPr txBox="1"/>
          <p:nvPr/>
        </p:nvSpPr>
        <p:spPr>
          <a:xfrm>
            <a:off x="4274818" y="5110894"/>
            <a:ext cx="15119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WYSOKIE WYNIKI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6A57C-5AEF-8E42-8ED7-0F088405D99E}"/>
              </a:ext>
            </a:extLst>
          </p:cNvPr>
          <p:cNvSpPr txBox="1"/>
          <p:nvPr/>
        </p:nvSpPr>
        <p:spPr>
          <a:xfrm>
            <a:off x="2399084" y="1876507"/>
            <a:ext cx="14574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  <a:cs typeface="Arial" panose="020B0604020202020204" pitchFamily="34" charset="0"/>
              </a:rPr>
              <a:t>68%</a:t>
            </a:r>
          </a:p>
          <a:p>
            <a:pPr algn="ctr"/>
            <a:r>
              <a:rPr lang="en-US" sz="1200" dirty="0" err="1">
                <a:latin typeface="Helvetica" pitchFamily="2" charset="0"/>
                <a:cs typeface="Arial" panose="020B0604020202020204" pitchFamily="34" charset="0"/>
              </a:rPr>
              <a:t>Pomiędzy</a:t>
            </a:r>
            <a:r>
              <a:rPr lang="en-US" sz="1200" dirty="0">
                <a:latin typeface="Helvetica" pitchFamily="2" charset="0"/>
                <a:cs typeface="Arial" panose="020B0604020202020204" pitchFamily="34" charset="0"/>
              </a:rPr>
              <a:t> 3,5 i 7,5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929A3-A24D-834D-A1DE-563433F8DF13}"/>
              </a:ext>
            </a:extLst>
          </p:cNvPr>
          <p:cNvSpPr txBox="1"/>
          <p:nvPr/>
        </p:nvSpPr>
        <p:spPr>
          <a:xfrm>
            <a:off x="3741870" y="2534285"/>
            <a:ext cx="95583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  <a:cs typeface="Arial" panose="020B0604020202020204" pitchFamily="34" charset="0"/>
              </a:rPr>
              <a:t>16%</a:t>
            </a:r>
          </a:p>
          <a:p>
            <a:pPr algn="ctr"/>
            <a:r>
              <a:rPr lang="en-US" sz="1200" dirty="0" err="1">
                <a:latin typeface="Helvetica" pitchFamily="2" charset="0"/>
                <a:cs typeface="Arial" panose="020B0604020202020204" pitchFamily="34" charset="0"/>
              </a:rPr>
              <a:t>Powyżej</a:t>
            </a:r>
            <a:r>
              <a:rPr lang="en-US" sz="1200" dirty="0">
                <a:latin typeface="Helvetica" pitchFamily="2" charset="0"/>
                <a:cs typeface="Arial" panose="020B0604020202020204" pitchFamily="34" charset="0"/>
              </a:rPr>
              <a:t> 7,5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6BE166-A405-304E-8530-8CACA4471725}"/>
              </a:ext>
            </a:extLst>
          </p:cNvPr>
          <p:cNvSpPr txBox="1"/>
          <p:nvPr/>
        </p:nvSpPr>
        <p:spPr>
          <a:xfrm>
            <a:off x="1597838" y="2534284"/>
            <a:ext cx="850554" cy="461665"/>
          </a:xfrm>
          <a:prstGeom prst="rect">
            <a:avLst/>
          </a:prstGeom>
          <a:solidFill>
            <a:schemeClr val="bg1"/>
          </a:solidFill>
        </p:spPr>
        <p:txBody>
          <a:bodyPr wrap="none" rIns="0" rtlCol="0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  <a:cs typeface="Arial" panose="020B0604020202020204" pitchFamily="34" charset="0"/>
              </a:rPr>
              <a:t>16%</a:t>
            </a:r>
          </a:p>
          <a:p>
            <a:pPr algn="ctr"/>
            <a:r>
              <a:rPr lang="en-US" sz="1200" dirty="0" err="1">
                <a:latin typeface="Helvetica" pitchFamily="2" charset="0"/>
                <a:cs typeface="Arial" panose="020B0604020202020204" pitchFamily="34" charset="0"/>
              </a:rPr>
              <a:t>Poniżej</a:t>
            </a:r>
            <a:r>
              <a:rPr lang="en-US" sz="1200">
                <a:latin typeface="Helvetica" pitchFamily="2" charset="0"/>
                <a:cs typeface="Arial" panose="020B0604020202020204" pitchFamily="34" charset="0"/>
              </a:rPr>
              <a:t> 3,5</a:t>
            </a:r>
            <a:endParaRPr lang="en-US" sz="120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5E313-43BC-8941-A885-6D2624C86002}"/>
              </a:ext>
            </a:extLst>
          </p:cNvPr>
          <p:cNvSpPr txBox="1"/>
          <p:nvPr/>
        </p:nvSpPr>
        <p:spPr>
          <a:xfrm>
            <a:off x="4542437" y="3429000"/>
            <a:ext cx="8835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  <a:cs typeface="Arial" panose="020B0604020202020204" pitchFamily="34" charset="0"/>
              </a:rPr>
              <a:t>4%</a:t>
            </a:r>
          </a:p>
          <a:p>
            <a:pPr algn="ctr"/>
            <a:r>
              <a:rPr lang="en-US" sz="1200" dirty="0" err="1">
                <a:latin typeface="Helvetica" pitchFamily="2" charset="0"/>
                <a:cs typeface="Arial" panose="020B0604020202020204" pitchFamily="34" charset="0"/>
              </a:rPr>
              <a:t>Powyżej</a:t>
            </a:r>
            <a:r>
              <a:rPr lang="en-US" sz="1200" dirty="0">
                <a:latin typeface="Helvetica" pitchFamily="2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7E061-64CA-8F4C-A863-53961B997138}"/>
              </a:ext>
            </a:extLst>
          </p:cNvPr>
          <p:cNvSpPr txBox="1"/>
          <p:nvPr/>
        </p:nvSpPr>
        <p:spPr>
          <a:xfrm>
            <a:off x="783511" y="3416481"/>
            <a:ext cx="8146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  <a:cs typeface="Arial" panose="020B0604020202020204" pitchFamily="34" charset="0"/>
              </a:rPr>
              <a:t>4%</a:t>
            </a:r>
          </a:p>
          <a:p>
            <a:pPr algn="ctr"/>
            <a:r>
              <a:rPr lang="en-US" sz="1200" dirty="0" err="1">
                <a:latin typeface="Helvetica" pitchFamily="2" charset="0"/>
                <a:cs typeface="Arial" panose="020B0604020202020204" pitchFamily="34" charset="0"/>
              </a:rPr>
              <a:t>Poniżej</a:t>
            </a:r>
            <a:r>
              <a:rPr lang="en-US" sz="1200" dirty="0">
                <a:latin typeface="Helvetica" pitchFamily="2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00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39C17-BA11-E44D-9244-2500CA442DBE}"/>
              </a:ext>
            </a:extLst>
          </p:cNvPr>
          <p:cNvSpPr/>
          <p:nvPr/>
        </p:nvSpPr>
        <p:spPr>
          <a:xfrm>
            <a:off x="5702870" y="918631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50" dirty="0" err="1">
                <a:latin typeface="Helvetica" pitchFamily="2" charset="0"/>
                <a:cs typeface="Arial" panose="020B0604020202020204" pitchFamily="34" charset="0"/>
              </a:rPr>
              <a:t>Siła</a:t>
            </a:r>
            <a:r>
              <a:rPr lang="en-AU" sz="1050" dirty="0">
                <a:latin typeface="Helvetica" pitchFamily="2" charset="0"/>
                <a:cs typeface="Arial" panose="020B0604020202020204" pitchFamily="34" charset="0"/>
              </a:rPr>
              <a:t>̨ </a:t>
            </a:r>
            <a:r>
              <a:rPr lang="en-AU" sz="1050" dirty="0" err="1">
                <a:latin typeface="Helvetica" pitchFamily="2" charset="0"/>
                <a:cs typeface="Arial" panose="020B0604020202020204" pitchFamily="34" charset="0"/>
              </a:rPr>
              <a:t>napędowa</a:t>
            </a:r>
            <a:r>
              <a:rPr lang="en-AU" sz="1050" dirty="0">
                <a:latin typeface="Helvetica" pitchFamily="2" charset="0"/>
                <a:cs typeface="Arial" panose="020B0604020202020204" pitchFamily="34" charset="0"/>
              </a:rPr>
              <a:t>̨ jest </a:t>
            </a:r>
            <a:r>
              <a:rPr lang="en-AU" sz="1050" dirty="0" err="1">
                <a:latin typeface="Helvetica" pitchFamily="2" charset="0"/>
                <a:cs typeface="Arial" panose="020B0604020202020204" pitchFamily="34" charset="0"/>
              </a:rPr>
              <a:t>tu</a:t>
            </a:r>
            <a:r>
              <a:rPr lang="en-AU" sz="105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AU" sz="1050" dirty="0" err="1">
                <a:latin typeface="Helvetica" pitchFamily="2" charset="0"/>
                <a:cs typeface="Arial" panose="020B0604020202020204" pitchFamily="34" charset="0"/>
              </a:rPr>
              <a:t>promowanie</a:t>
            </a:r>
            <a:r>
              <a:rPr lang="en-AU" sz="105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AU" sz="1050" dirty="0" err="1"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AU" sz="105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AU" sz="1050" dirty="0" err="1">
                <a:latin typeface="Helvetica" pitchFamily="2" charset="0"/>
                <a:cs typeface="Arial" panose="020B0604020202020204" pitchFamily="34" charset="0"/>
              </a:rPr>
              <a:t>obrona</a:t>
            </a:r>
            <a:r>
              <a:rPr lang="en-AU" sz="105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AU" sz="1050" dirty="0" err="1">
                <a:latin typeface="Helvetica" pitchFamily="2" charset="0"/>
                <a:cs typeface="Arial" panose="020B0604020202020204" pitchFamily="34" charset="0"/>
              </a:rPr>
              <a:t>własnych</a:t>
            </a:r>
            <a:r>
              <a:rPr lang="en-AU" sz="1050" dirty="0"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AU" sz="1050" dirty="0" err="1">
                <a:latin typeface="Helvetica" pitchFamily="2" charset="0"/>
                <a:cs typeface="Arial" panose="020B0604020202020204" pitchFamily="34" charset="0"/>
              </a:rPr>
              <a:t>pomysłów</a:t>
            </a:r>
            <a:r>
              <a:rPr lang="en-AU" sz="1050" dirty="0">
                <a:latin typeface="Helvetica" pitchFamily="2" charset="0"/>
                <a:cs typeface="Arial" panose="020B0604020202020204" pitchFamily="34" charset="0"/>
              </a:rPr>
              <a:t> </a:t>
            </a:r>
            <a:endParaRPr lang="en-AU" sz="1050" dirty="0">
              <a:effectLst/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3A32C0-932E-D44D-86B4-E138F68020C9}"/>
              </a:ext>
            </a:extLst>
          </p:cNvPr>
          <p:cNvSpPr/>
          <p:nvPr/>
        </p:nvSpPr>
        <p:spPr>
          <a:xfrm>
            <a:off x="5733327" y="6048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00994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Wola</a:t>
            </a:r>
            <a:endParaRPr lang="en-GB" b="1" dirty="0">
              <a:solidFill>
                <a:srgbClr val="009949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F5829A-3AAA-654F-AA0D-5E1C472845C2}"/>
              </a:ext>
            </a:extLst>
          </p:cNvPr>
          <p:cNvSpPr/>
          <p:nvPr/>
        </p:nvSpPr>
        <p:spPr>
          <a:xfrm>
            <a:off x="5733327" y="1285229"/>
            <a:ext cx="6458673" cy="534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Wysokie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(7,5 do 10)</a:t>
            </a:r>
          </a:p>
          <a:p>
            <a:endParaRPr lang="en-GB" sz="5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dominująca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zdeterminowana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zaangażowana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niezależna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Kluczowa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jest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tu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silna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motywacja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oparta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stanowczych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przekonaniach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Charakterystyczne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stanowczość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twardość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nastawienie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realizację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celów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Mniej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korzystne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cechy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upór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sztywność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poglądów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Korzyści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>
                <a:latin typeface="Helvetica" pitchFamily="2" charset="0"/>
              </a:rPr>
              <a:t>Taka </a:t>
            </a:r>
            <a:r>
              <a:rPr lang="en-GB" sz="1000" dirty="0" err="1">
                <a:latin typeface="Helvetica" pitchFamily="2" charset="0"/>
              </a:rPr>
              <a:t>osoba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zwykle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dobrze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ustala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cele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i</a:t>
            </a:r>
            <a:r>
              <a:rPr lang="en-GB" sz="1000" dirty="0">
                <a:latin typeface="Helvetica" pitchFamily="2" charset="0"/>
              </a:rPr>
              <a:t> jest </a:t>
            </a:r>
            <a:r>
              <a:rPr lang="en-GB" sz="1000" dirty="0" err="1">
                <a:latin typeface="Helvetica" pitchFamily="2" charset="0"/>
              </a:rPr>
              <a:t>konsekwentna</a:t>
            </a:r>
            <a:r>
              <a:rPr lang="en-GB" sz="1000" dirty="0">
                <a:latin typeface="Helvetica" pitchFamily="2" charset="0"/>
              </a:rPr>
              <a:t> w ich </a:t>
            </a:r>
            <a:r>
              <a:rPr lang="en-GB" sz="1000" dirty="0" err="1">
                <a:latin typeface="Helvetica" pitchFamily="2" charset="0"/>
              </a:rPr>
              <a:t>realizacji</a:t>
            </a:r>
            <a:r>
              <a:rPr lang="en-GB" sz="1000" dirty="0">
                <a:latin typeface="Helvetica" pitchFamily="2" charset="0"/>
              </a:rPr>
              <a:t>. </a:t>
            </a:r>
            <a:r>
              <a:rPr lang="en-GB" sz="1000" dirty="0" err="1">
                <a:latin typeface="Helvetica" pitchFamily="2" charset="0"/>
              </a:rPr>
              <a:t>Nie</a:t>
            </a:r>
            <a:r>
              <a:rPr lang="en-GB" sz="1000" dirty="0">
                <a:latin typeface="Helvetica" pitchFamily="2" charset="0"/>
              </a:rPr>
              <a:t> </a:t>
            </a:r>
            <a:r>
              <a:rPr lang="en-GB" sz="1000" dirty="0" err="1">
                <a:latin typeface="Helvetica" pitchFamily="2" charset="0"/>
              </a:rPr>
              <a:t>traci</a:t>
            </a:r>
            <a:r>
              <a:rPr lang="en-GB" sz="1000" dirty="0">
                <a:latin typeface="Helvetica" pitchFamily="2" charset="0"/>
              </a:rPr>
              <a:t> z </a:t>
            </a:r>
            <a:r>
              <a:rPr lang="en-GB" sz="1000" dirty="0" err="1">
                <a:latin typeface="Helvetica" pitchFamily="2" charset="0"/>
              </a:rPr>
              <a:t>oczu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najważniejszego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celu</a:t>
            </a:r>
            <a:r>
              <a:rPr lang="en-GB" sz="1000" dirty="0">
                <a:latin typeface="Helvetica" pitchFamily="2" charset="0"/>
              </a:rPr>
              <a:t>, </a:t>
            </a:r>
            <a:r>
              <a:rPr lang="en-GB" sz="1000" dirty="0" err="1">
                <a:latin typeface="Helvetica" pitchFamily="2" charset="0"/>
              </a:rPr>
              <a:t>demonstruje</a:t>
            </a:r>
            <a:r>
              <a:rPr lang="en-GB" sz="1000" dirty="0">
                <a:latin typeface="Helvetica" pitchFamily="2" charset="0"/>
              </a:rPr>
              <a:t> </a:t>
            </a:r>
            <a:r>
              <a:rPr lang="en-GB" sz="1000" dirty="0" err="1">
                <a:latin typeface="Helvetica" pitchFamily="2" charset="0"/>
              </a:rPr>
              <a:t>ciągłe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zorientowanie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na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realizację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celów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i</a:t>
            </a:r>
            <a:r>
              <a:rPr lang="en-GB" sz="1000" dirty="0">
                <a:latin typeface="Helvetica" pitchFamily="2" charset="0"/>
              </a:rPr>
              <a:t> </a:t>
            </a:r>
            <a:r>
              <a:rPr lang="en-GB" sz="1000" dirty="0" err="1">
                <a:latin typeface="Helvetica" pitchFamily="2" charset="0"/>
              </a:rPr>
              <a:t>silną</a:t>
            </a:r>
            <a:r>
              <a:rPr lang="en-GB" sz="1000" dirty="0">
                <a:latin typeface="Helvetica" pitchFamily="2" charset="0"/>
              </a:rPr>
              <a:t> </a:t>
            </a:r>
            <a:r>
              <a:rPr lang="en-GB" sz="1000" dirty="0" err="1">
                <a:latin typeface="Helvetica" pitchFamily="2" charset="0"/>
              </a:rPr>
              <a:t>wolę</a:t>
            </a:r>
            <a:r>
              <a:rPr lang="en-GB" sz="1000" dirty="0">
                <a:latin typeface="Helvetica" pitchFamily="2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i="1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Determinacja</a:t>
            </a:r>
            <a:r>
              <a:rPr lang="en-GB" sz="1000" i="1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Asertywność</a:t>
            </a:r>
            <a:r>
              <a:rPr lang="en-GB" sz="1000" i="1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Zdecydowanie</a:t>
            </a:r>
            <a:r>
              <a:rPr lang="en-GB" sz="1000" i="1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Niezależność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b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Może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postrzegana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uparta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arogancka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kłótliwa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Wierzy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w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własną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nieomylność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i="1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Dominacja</a:t>
            </a:r>
            <a:r>
              <a:rPr lang="en-GB" sz="1000" i="1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Upór</a:t>
            </a:r>
            <a:r>
              <a:rPr lang="en-GB" sz="1000" i="1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Kłótliwość</a:t>
            </a:r>
            <a:r>
              <a:rPr lang="en-GB" sz="1000" i="1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Zawziętość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Niskie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(1,0 do 3,5)</a:t>
            </a:r>
          </a:p>
          <a:p>
            <a:endParaRPr lang="en-GB" sz="5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wykazują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większą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elastyczno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skłonność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do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słuchania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silnych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poglądów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pewne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sprawy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można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wyperswadować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Niektórzy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postrzegać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takie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zbyt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łatwe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do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przekonania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zbyt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uzależnione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od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Korzyści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AU" sz="1000" dirty="0" err="1">
                <a:latin typeface="Helvetica" pitchFamily="2" charset="0"/>
              </a:rPr>
              <a:t>Tacy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ludzie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potrafią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dostrzec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punkty</a:t>
            </a:r>
            <a:r>
              <a:rPr lang="en-AU" sz="1000" dirty="0">
                <a:latin typeface="Helvetica" pitchFamily="2" charset="0"/>
              </a:rPr>
              <a:t> </a:t>
            </a:r>
            <a:r>
              <a:rPr lang="en-AU" sz="1000" dirty="0" err="1">
                <a:latin typeface="Helvetica" pitchFamily="2" charset="0"/>
              </a:rPr>
              <a:t>widzenia</a:t>
            </a:r>
            <a:r>
              <a:rPr lang="en-AU" sz="1000" dirty="0">
                <a:latin typeface="Helvetica" pitchFamily="2" charset="0"/>
              </a:rPr>
              <a:t> </a:t>
            </a:r>
            <a:r>
              <a:rPr lang="en-AU" sz="1000" dirty="0" err="1">
                <a:latin typeface="Helvetica" pitchFamily="2" charset="0"/>
              </a:rPr>
              <a:t>obydwu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stron</a:t>
            </a:r>
            <a:r>
              <a:rPr lang="en-AU" sz="1000" dirty="0">
                <a:latin typeface="Helvetica" pitchFamily="2" charset="0"/>
              </a:rPr>
              <a:t>. </a:t>
            </a:r>
            <a:r>
              <a:rPr lang="en-AU" sz="1000" dirty="0" err="1">
                <a:latin typeface="Helvetica" pitchFamily="2" charset="0"/>
              </a:rPr>
              <a:t>Nie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wyciągają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pochopnych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wniosków</a:t>
            </a:r>
            <a:r>
              <a:rPr lang="en-AU" sz="1000" dirty="0">
                <a:latin typeface="Helvetica" pitchFamily="2" charset="0"/>
              </a:rPr>
              <a:t>. </a:t>
            </a:r>
            <a:r>
              <a:rPr lang="en-AU" sz="1000" dirty="0" err="1">
                <a:latin typeface="Helvetica" pitchFamily="2" charset="0"/>
              </a:rPr>
              <a:t>Zanim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się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zaangażują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dokładnie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analizują</a:t>
            </a:r>
            <a:r>
              <a:rPr lang="en-AU" sz="1000" dirty="0">
                <a:latin typeface="Helvetica" pitchFamily="2" charset="0"/>
              </a:rPr>
              <a:t> </a:t>
            </a:r>
            <a:r>
              <a:rPr lang="en-AU" sz="1000" dirty="0" err="1">
                <a:latin typeface="Helvetica" pitchFamily="2" charset="0"/>
              </a:rPr>
              <a:t>sytuację</a:t>
            </a:r>
            <a:r>
              <a:rPr lang="en-AU" sz="1000" dirty="0">
                <a:latin typeface="Helvetica" pitchFamily="2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Elastyczność</a:t>
            </a:r>
            <a:r>
              <a:rPr lang="en-GB" sz="1000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Przystosowywanie</a:t>
            </a:r>
            <a:r>
              <a:rPr lang="en-GB" sz="1000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Uczynność</a:t>
            </a:r>
            <a:r>
              <a:rPr lang="en-GB" sz="1000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Zgodność</a:t>
            </a:r>
            <a:endParaRPr lang="en-GB" sz="1000" dirty="0">
              <a:solidFill>
                <a:srgbClr val="009849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b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wydawać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niezdecydowani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Zbyt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łatwi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do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przekonania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bronią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swojej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pozycji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Zbyt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analityczni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Uległość</a:t>
            </a:r>
            <a:r>
              <a:rPr lang="en-GB" sz="1000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Uzależnienie</a:t>
            </a:r>
            <a:r>
              <a:rPr lang="en-GB" sz="1000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Niezdecydowanie</a:t>
            </a:r>
            <a:r>
              <a:rPr lang="en-GB" sz="1000" dirty="0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dirty="0" err="1">
                <a:solidFill>
                  <a:srgbClr val="009849"/>
                </a:solidFill>
                <a:latin typeface="Helvetica" pitchFamily="2" charset="0"/>
                <a:cs typeface="Arial" panose="020B0604020202020204" pitchFamily="34" charset="0"/>
              </a:rPr>
              <a:t>Nieśmiałość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</a:b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umiarkowane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endParaRPr lang="en-GB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Będą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mówić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glośno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uparci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kiedy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coś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jest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dla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ważne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lub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gdy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wiedzą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że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szczególne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komptencje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w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danym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temacie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7FE2D5-A06B-CE44-8506-E1BE6420CE69}"/>
              </a:ext>
            </a:extLst>
          </p:cNvPr>
          <p:cNvSpPr/>
          <p:nvPr/>
        </p:nvSpPr>
        <p:spPr>
          <a:xfrm>
            <a:off x="0" y="0"/>
            <a:ext cx="12192000" cy="486137"/>
          </a:xfrm>
          <a:prstGeom prst="rect">
            <a:avLst/>
          </a:prstGeom>
          <a:solidFill>
            <a:srgbClr val="009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113927-A243-E444-A132-B7FAB2ADB7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97" y="745186"/>
            <a:ext cx="5648128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2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39C17-BA11-E44D-9244-2500CA442DBE}"/>
              </a:ext>
            </a:extLst>
          </p:cNvPr>
          <p:cNvSpPr/>
          <p:nvPr/>
        </p:nvSpPr>
        <p:spPr>
          <a:xfrm>
            <a:off x="5640339" y="90401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Stopień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 w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jakim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czujesz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potrzebę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współdziałania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z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innymi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ludźmi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3A32C0-932E-D44D-86B4-E138F68020C9}"/>
              </a:ext>
            </a:extLst>
          </p:cNvPr>
          <p:cNvSpPr/>
          <p:nvPr/>
        </p:nvSpPr>
        <p:spPr>
          <a:xfrm>
            <a:off x="5640339" y="5805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FFD919"/>
                </a:solidFill>
                <a:latin typeface="Helvetica" pitchFamily="2" charset="0"/>
                <a:cs typeface="Arial Black" panose="020B0604020202020204" pitchFamily="34" charset="0"/>
              </a:rPr>
              <a:t>Energia</a:t>
            </a:r>
            <a:endParaRPr lang="en-GB" b="1" dirty="0">
              <a:solidFill>
                <a:srgbClr val="FFD919"/>
              </a:solidFill>
              <a:latin typeface="Helvetica" pitchFamily="2" charset="0"/>
              <a:cs typeface="Arial Black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F5829A-3AAA-654F-AA0D-5E1C472845C2}"/>
              </a:ext>
            </a:extLst>
          </p:cNvPr>
          <p:cNvSpPr/>
          <p:nvPr/>
        </p:nvSpPr>
        <p:spPr>
          <a:xfrm>
            <a:off x="5640338" y="1226861"/>
            <a:ext cx="6649818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Wysokie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(7,5 do 10) </a:t>
            </a:r>
          </a:p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energiczna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czujna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aktywna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entuzjastyczna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zwykle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towarzyscy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lubią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dobrą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zabawę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rywalizację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optymistyczne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zafascynowane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nowymi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przedsięwzięciami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Szybko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adaptują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do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nowych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sytuacji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wspierają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zmiany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innowacje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Dobrze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czują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w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towarzystwie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wnoszą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istotny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wkład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w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pracy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zespołów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Korzyści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Potrafią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rozpoczynać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działania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silną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potrzebę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angażowania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Chętnie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biorą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udział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we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wszystkim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pełne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życia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entuzjazmu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b="1" i="1" dirty="0">
                <a:solidFill>
                  <a:srgbClr val="F3B24E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Energia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Entuzjazm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Towarzyskość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Życzliwość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b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wykazywać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zbyt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duże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zaangażowanie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Łatwo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nudzą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Bardzo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dużo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mówią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wtrącać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przeszkadzać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b="1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Rozpraszanie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Przeszkadzanie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Wścibstwo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Gwiazdorstwo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Niskie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(1,0 do 3,5)</a:t>
            </a:r>
          </a:p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spokojniejsi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wykazują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więcej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rezerwy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lubią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samotność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cenią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sobie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prywatność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ci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postrzegani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nieśmiali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potrzebują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czasu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poznanie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ale za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potrafią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budować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długie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trwałe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przyjaźnie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przepadają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za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imprezami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towarzyskimi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postrzegani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dystansujące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chłodne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pełne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rezerwy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wobec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swoich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kolegów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którzy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zwykle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oczekują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od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większego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zaangażowania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Korzyści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Dogłębnie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rozważają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sprawy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mówią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bez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potrzeby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Potrafią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pracować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niezależnie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potrzebują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towarzystwa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ciągłego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wsparcia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b="1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Spokój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Dyskrecja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Rezerwa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Powściągliwość</a:t>
            </a:r>
            <a:endParaRPr lang="en-GB" sz="1000" i="1" dirty="0">
              <a:solidFill>
                <a:srgbClr val="D9A148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postrzegani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zdystansowane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mało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zainteresowane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włączaniem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w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grupę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Zatrzymują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wiadomości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dla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siebie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naturalnej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łatwości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komunikowania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z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800" b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Zdystansowanie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Obojętność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Chłód</a:t>
            </a:r>
            <a:r>
              <a:rPr lang="en-GB" sz="1000" i="1" dirty="0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00" i="1" dirty="0" err="1">
                <a:solidFill>
                  <a:srgbClr val="D9A148"/>
                </a:solidFill>
                <a:latin typeface="Helvetica" pitchFamily="2" charset="0"/>
                <a:cs typeface="Arial" panose="020B0604020202020204" pitchFamily="34" charset="0"/>
              </a:rPr>
              <a:t>Nietowarzyskość</a:t>
            </a:r>
            <a:endParaRPr lang="en-GB" sz="1000" i="1" dirty="0">
              <a:solidFill>
                <a:srgbClr val="D9A148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umiarkowane</a:t>
            </a:r>
            <a:endParaRPr lang="en-GB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Potrafią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osobami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otwartymi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spontanicznymi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energicznymi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z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wyboru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lub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wtedy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gdy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wymaga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tego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sytuacja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7FE2D5-A06B-CE44-8506-E1BE6420CE69}"/>
              </a:ext>
            </a:extLst>
          </p:cNvPr>
          <p:cNvSpPr/>
          <p:nvPr/>
        </p:nvSpPr>
        <p:spPr>
          <a:xfrm>
            <a:off x="0" y="0"/>
            <a:ext cx="12192000" cy="486137"/>
          </a:xfrm>
          <a:prstGeom prst="rect">
            <a:avLst/>
          </a:prstGeom>
          <a:solidFill>
            <a:srgbClr val="FF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3AE14-D91B-704F-A89E-86C6DA2D2E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97" y="745186"/>
            <a:ext cx="5648128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39C17-BA11-E44D-9244-2500CA442DBE}"/>
              </a:ext>
            </a:extLst>
          </p:cNvPr>
          <p:cNvSpPr/>
          <p:nvPr/>
        </p:nvSpPr>
        <p:spPr>
          <a:xfrm>
            <a:off x="5733327" y="88973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Stopień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 w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jakim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jesteś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skupiony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na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sobie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bądź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na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innych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3A32C0-932E-D44D-86B4-E138F68020C9}"/>
              </a:ext>
            </a:extLst>
          </p:cNvPr>
          <p:cNvSpPr/>
          <p:nvPr/>
        </p:nvSpPr>
        <p:spPr>
          <a:xfrm>
            <a:off x="5733327" y="5662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DA2128"/>
                </a:solidFill>
                <a:latin typeface="Helvetica" pitchFamily="2" charset="0"/>
                <a:cs typeface="Arial Black" panose="020B0604020202020204" pitchFamily="34" charset="0"/>
              </a:rPr>
              <a:t>Uczuciowość</a:t>
            </a:r>
            <a:endParaRPr lang="en-GB" b="1" dirty="0">
              <a:solidFill>
                <a:srgbClr val="DA2128"/>
              </a:solidFill>
              <a:latin typeface="Helvetica" pitchFamily="2" charset="0"/>
              <a:cs typeface="Arial Black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F5829A-3AAA-654F-AA0D-5E1C472845C2}"/>
              </a:ext>
            </a:extLst>
          </p:cNvPr>
          <p:cNvSpPr/>
          <p:nvPr/>
        </p:nvSpPr>
        <p:spPr>
          <a:xfrm>
            <a:off x="5733326" y="1212574"/>
            <a:ext cx="6262361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Wysokie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(7,5 do 10)</a:t>
            </a:r>
          </a:p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autentycznie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pozytywnie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nastawiona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wobec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ciepła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wspierająca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odpowiadająca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potrzeby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współczująca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wykazująca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zrozumienie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zwykle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wykazują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uprzedzeń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otwarci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nowe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pomysły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bezinteresowni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przygotowani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podporządkowanie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swoich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interesów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interesom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lojalni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ufający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ale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wykorzystywani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przez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bardziej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cynicznych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Korzyści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otwarci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pomocni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Potrafią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zjednywać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sobie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Wyrozumiali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I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sympatyczni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Kreują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nowe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pomysły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koncepcje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b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Troskliwość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Uczynność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Uprzejmość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Ufność</a:t>
            </a:r>
            <a:endParaRPr lang="en-GB" sz="1000" i="1" dirty="0">
              <a:solidFill>
                <a:srgbClr val="DA2128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zbyt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delikatni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dawać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wykorzystywać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postrzegani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naiwne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idealistyczne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b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Naiwność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Wrażliwość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Miękkość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Łatwowierność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Niskie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(1 do 3,5)</a:t>
            </a:r>
          </a:p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praktyczni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rzeczowi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Koncentrują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zadaniach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ich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wymiernych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rezultatach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Szybko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chwytają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wykorzystują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okazje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Szybko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podejmują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decyzje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unikają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gmatwania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spraw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przez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rozważanie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zbyt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wielu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alternatyw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Niektórzy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ich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postrzegać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niecierpliwych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cynicznych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obojętnych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Korzyści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praktyczni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rzeczowi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zdecydowani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twardo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stąpający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po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ziemi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wykorzystać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b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Pragmatyzm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Spryt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Rzeczowość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Przenikliwość</a:t>
            </a:r>
            <a:endParaRPr lang="en-GB" sz="1000" i="1" dirty="0">
              <a:solidFill>
                <a:srgbClr val="DA2128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wydawać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twardzi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obojętni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narażają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swoich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interesów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dla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Opiekują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swoim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„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numerem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jeden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”.</a:t>
            </a:r>
          </a:p>
          <a:p>
            <a:pPr>
              <a:spcAft>
                <a:spcPts val="300"/>
              </a:spcAft>
            </a:pPr>
            <a:r>
              <a:rPr lang="en-GB" sz="1000" b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Egocentryzm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Cynizm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Bezwzględność</a:t>
            </a:r>
            <a:r>
              <a:rPr lang="en-GB" sz="1000" i="1" dirty="0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00" i="1" dirty="0" err="1">
                <a:solidFill>
                  <a:srgbClr val="DA2128"/>
                </a:solidFill>
                <a:latin typeface="Helvetica" pitchFamily="2" charset="0"/>
                <a:cs typeface="Arial" panose="020B0604020202020204" pitchFamily="34" charset="0"/>
              </a:rPr>
              <a:t>Agresja</a:t>
            </a:r>
            <a:endParaRPr lang="en-GB" sz="1000" i="1" dirty="0">
              <a:solidFill>
                <a:srgbClr val="DA2128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Umiarkowane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endParaRPr lang="en-GB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Spokojnie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ważą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sprawy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rozsądnie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udzielają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ludziom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wsparcia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zaufania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 W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trudnych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sytuacjach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-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potrafią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racjonalnie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odddzielać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sprawy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od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uczuć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7FE2D5-A06B-CE44-8506-E1BE6420CE69}"/>
              </a:ext>
            </a:extLst>
          </p:cNvPr>
          <p:cNvSpPr/>
          <p:nvPr/>
        </p:nvSpPr>
        <p:spPr>
          <a:xfrm>
            <a:off x="0" y="0"/>
            <a:ext cx="12192000" cy="486137"/>
          </a:xfrm>
          <a:prstGeom prst="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48EC4-87F0-CC42-9991-368F6642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97" y="745186"/>
            <a:ext cx="5648128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0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39C17-BA11-E44D-9244-2500CA442DBE}"/>
              </a:ext>
            </a:extLst>
          </p:cNvPr>
          <p:cNvSpPr/>
          <p:nvPr/>
        </p:nvSpPr>
        <p:spPr>
          <a:xfrm>
            <a:off x="5733327" y="88973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Miara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Twojego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poczucia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samodyscypliny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odpowiedzialności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3A32C0-932E-D44D-86B4-E138F68020C9}"/>
              </a:ext>
            </a:extLst>
          </p:cNvPr>
          <p:cNvSpPr/>
          <p:nvPr/>
        </p:nvSpPr>
        <p:spPr>
          <a:xfrm>
            <a:off x="5733327" y="5662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0C68A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Kontrola</a:t>
            </a:r>
            <a:endParaRPr lang="en-GB" b="1" dirty="0">
              <a:solidFill>
                <a:srgbClr val="0C68A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F5829A-3AAA-654F-AA0D-5E1C472845C2}"/>
              </a:ext>
            </a:extLst>
          </p:cNvPr>
          <p:cNvSpPr/>
          <p:nvPr/>
        </p:nvSpPr>
        <p:spPr>
          <a:xfrm>
            <a:off x="5733327" y="1212574"/>
            <a:ext cx="6096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Wysokie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(7,5 do 10)</a:t>
            </a:r>
          </a:p>
          <a:p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Wysoka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samokontrola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konstruktywna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samokrytyka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konserwatyzm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Tacy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lubią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porządek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struktury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metodyczne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działanie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poczuć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sfrustrowani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jeżeli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podzielają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ich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poglądów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temat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właściwego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zachowania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sumienni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stali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etyczni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można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zaufać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że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będą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rzetelnie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wykonywali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swoją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pracę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Od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oczekują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tego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samego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Korzyści</a:t>
            </a:r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dobrze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zorganizowani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staranni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dokładni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odpowiedzialni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posłuszni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ciężko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pracujący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50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Planowanie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Niezawodność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Sumienność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Odpowiedzialność</a:t>
            </a:r>
            <a:endParaRPr lang="en-GB" sz="1050" i="1" dirty="0">
              <a:solidFill>
                <a:srgbClr val="0C68A4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zbyt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ostrożni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powściągliwi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autorytatywni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pamiętliwi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50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Despotyzm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Zahamowania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Nietolerancja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Sztywność</a:t>
            </a:r>
            <a:endParaRPr lang="en-GB" sz="1050" i="1" dirty="0">
              <a:solidFill>
                <a:srgbClr val="0C68A4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5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Niskie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(1 do 3,5)</a:t>
            </a:r>
          </a:p>
          <a:p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Tacy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mają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bardziej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wyluzowane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spokojne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podejście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do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pracy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Żyją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chwilą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biorą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rzeczy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takimi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one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mało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krytyczni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liberalni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w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swoich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poglądach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Niektórym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może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wydawać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że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niedbali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nieodpowiedzialni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że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planują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swoich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działań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endParaRPr lang="en-GB" sz="105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Korzyści</a:t>
            </a:r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kreatywni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wolnomyśliciele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swobodni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nieformalni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osądzają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Biorą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takimi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jakimi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r>
              <a:rPr lang="pl-PL" sz="1200" dirty="0">
                <a:solidFill>
                  <a:srgbClr val="0070C0"/>
                </a:solidFill>
              </a:rPr>
              <a:t>• </a:t>
            </a:r>
            <a:r>
              <a:rPr lang="pl-PL" sz="1200" i="1" dirty="0" err="1">
                <a:solidFill>
                  <a:srgbClr val="0070C0"/>
                </a:solidFill>
              </a:rPr>
              <a:t>Kreatywnośc</a:t>
            </a:r>
            <a:r>
              <a:rPr lang="pl-PL" sz="1200" i="1" dirty="0">
                <a:solidFill>
                  <a:srgbClr val="0070C0"/>
                </a:solidFill>
              </a:rPr>
              <a:t>́ • Swoboda • </a:t>
            </a:r>
            <a:r>
              <a:rPr lang="pl-PL" sz="1200" i="1" dirty="0" err="1">
                <a:solidFill>
                  <a:srgbClr val="0070C0"/>
                </a:solidFill>
              </a:rPr>
              <a:t>Wolnośc</a:t>
            </a:r>
            <a:r>
              <a:rPr lang="pl-PL" sz="1200" i="1" dirty="0">
                <a:solidFill>
                  <a:srgbClr val="0070C0"/>
                </a:solidFill>
              </a:rPr>
              <a:t>́ </a:t>
            </a:r>
            <a:r>
              <a:rPr lang="pl-PL" sz="1200" i="1" dirty="0" err="1">
                <a:solidFill>
                  <a:srgbClr val="0070C0"/>
                </a:solidFill>
              </a:rPr>
              <a:t>Myślenia</a:t>
            </a:r>
            <a:r>
              <a:rPr lang="pl-PL" sz="1200" i="1" dirty="0">
                <a:solidFill>
                  <a:srgbClr val="0070C0"/>
                </a:solidFill>
              </a:rPr>
              <a:t> • </a:t>
            </a:r>
            <a:r>
              <a:rPr lang="pl-PL" sz="1200" i="1" dirty="0" err="1">
                <a:solidFill>
                  <a:srgbClr val="0070C0"/>
                </a:solidFill>
              </a:rPr>
              <a:t>Radykalnośc</a:t>
            </a:r>
            <a:r>
              <a:rPr lang="pl-PL" sz="1200" i="1" dirty="0">
                <a:solidFill>
                  <a:srgbClr val="0070C0"/>
                </a:solidFill>
              </a:rPr>
              <a:t>́ </a:t>
            </a:r>
            <a:endParaRPr lang="pl-PL" sz="1200" dirty="0">
              <a:solidFill>
                <a:srgbClr val="0070C0"/>
              </a:solidFill>
            </a:endParaRPr>
          </a:p>
          <a:p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być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postrzegani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jako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źle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zorganizowani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mało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skoncentrowani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300"/>
              </a:spcAft>
            </a:pP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kończący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zadań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Bywają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zbyt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wyluzowani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obniżać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standardy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50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Nieodpowiedzialność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Zawodność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Brak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koncentracji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Brak</a:t>
            </a:r>
            <a:r>
              <a:rPr lang="en-GB" sz="1050" i="1" dirty="0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50" i="1" dirty="0" err="1">
                <a:solidFill>
                  <a:srgbClr val="0C68A4"/>
                </a:solidFill>
                <a:latin typeface="Helvetica" pitchFamily="2" charset="0"/>
                <a:cs typeface="Arial" panose="020B0604020202020204" pitchFamily="34" charset="0"/>
              </a:rPr>
              <a:t>planowania</a:t>
            </a:r>
            <a:endParaRPr lang="en-GB" sz="1050" i="1" dirty="0">
              <a:solidFill>
                <a:srgbClr val="0C68A4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5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umiarkowane</a:t>
            </a:r>
            <a:endParaRPr lang="en-GB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-AU" sz="1000" dirty="0" err="1">
                <a:latin typeface="Helvetica" pitchFamily="2" charset="0"/>
              </a:rPr>
              <a:t>Będą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osobami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sumiennymi</a:t>
            </a:r>
            <a:r>
              <a:rPr lang="en-AU" sz="1000" dirty="0">
                <a:latin typeface="Helvetica" pitchFamily="2" charset="0"/>
              </a:rPr>
              <a:t>, </a:t>
            </a:r>
            <a:r>
              <a:rPr lang="en-AU" sz="1000" dirty="0" err="1">
                <a:latin typeface="Helvetica" pitchFamily="2" charset="0"/>
              </a:rPr>
              <a:t>ustrukturyzowanymi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i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zdyscyplinowanymi</a:t>
            </a:r>
            <a:r>
              <a:rPr lang="en-AU" sz="1000" dirty="0">
                <a:latin typeface="Helvetica" pitchFamily="2" charset="0"/>
              </a:rPr>
              <a:t> w </a:t>
            </a:r>
            <a:r>
              <a:rPr lang="en-AU" sz="1000" dirty="0" err="1">
                <a:latin typeface="Helvetica" pitchFamily="2" charset="0"/>
              </a:rPr>
              <a:t>sprawach</a:t>
            </a:r>
            <a:r>
              <a:rPr lang="en-AU" sz="1000" dirty="0">
                <a:latin typeface="Helvetica" pitchFamily="2" charset="0"/>
              </a:rPr>
              <a:t>, </a:t>
            </a:r>
            <a:r>
              <a:rPr lang="en-AU" sz="1000" dirty="0" err="1">
                <a:latin typeface="Helvetica" pitchFamily="2" charset="0"/>
              </a:rPr>
              <a:t>które</a:t>
            </a:r>
            <a:r>
              <a:rPr lang="en-AU" sz="1000" dirty="0">
                <a:latin typeface="Helvetica" pitchFamily="2" charset="0"/>
              </a:rPr>
              <a:t> </a:t>
            </a:r>
            <a:r>
              <a:rPr lang="en-AU" sz="1000" dirty="0" err="1">
                <a:latin typeface="Helvetica" pitchFamily="2" charset="0"/>
              </a:rPr>
              <a:t>mają</a:t>
            </a:r>
            <a:r>
              <a:rPr lang="en-AU" sz="1000" dirty="0">
                <a:latin typeface="Helvetica" pitchFamily="2" charset="0"/>
              </a:rPr>
              <a:t> </a:t>
            </a:r>
            <a:r>
              <a:rPr lang="en-AU" sz="1000" dirty="0" err="1">
                <a:latin typeface="Helvetica" pitchFamily="2" charset="0"/>
              </a:rPr>
              <a:t>dla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nich</a:t>
            </a:r>
            <a:r>
              <a:rPr lang="en-AU" sz="1000" dirty="0">
                <a:latin typeface="Helvetica" pitchFamily="2" charset="0"/>
              </a:rPr>
              <a:t> </a:t>
            </a:r>
            <a:r>
              <a:rPr lang="en-AU" sz="1000" dirty="0" err="1">
                <a:latin typeface="Helvetica" pitchFamily="2" charset="0"/>
              </a:rPr>
              <a:t>znaczenie</a:t>
            </a:r>
            <a:r>
              <a:rPr lang="en-AU" sz="1000" dirty="0">
                <a:latin typeface="Helvetica" pitchFamily="2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7FE2D5-A06B-CE44-8506-E1BE6420CE69}"/>
              </a:ext>
            </a:extLst>
          </p:cNvPr>
          <p:cNvSpPr/>
          <p:nvPr/>
        </p:nvSpPr>
        <p:spPr>
          <a:xfrm>
            <a:off x="0" y="0"/>
            <a:ext cx="12192000" cy="486137"/>
          </a:xfrm>
          <a:prstGeom prst="rect">
            <a:avLst/>
          </a:prstGeom>
          <a:solidFill>
            <a:srgbClr val="0C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9A14E-3DB7-884F-8EF1-0B48A09A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97" y="745186"/>
            <a:ext cx="5648128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9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39C17-BA11-E44D-9244-2500CA442DBE}"/>
              </a:ext>
            </a:extLst>
          </p:cNvPr>
          <p:cNvSpPr/>
          <p:nvPr/>
        </p:nvSpPr>
        <p:spPr>
          <a:xfrm>
            <a:off x="5733326" y="889730"/>
            <a:ext cx="6430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Miara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poziomu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napięcia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obaw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odczuwalnych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w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codziennym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życiu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3A32C0-932E-D44D-86B4-E138F68020C9}"/>
              </a:ext>
            </a:extLst>
          </p:cNvPr>
          <p:cNvSpPr/>
          <p:nvPr/>
        </p:nvSpPr>
        <p:spPr>
          <a:xfrm>
            <a:off x="5733327" y="5662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C9427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Emocjonalność</a:t>
            </a:r>
            <a:endParaRPr lang="en-GB" b="1" dirty="0">
              <a:solidFill>
                <a:srgbClr val="C9427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F5829A-3AAA-654F-AA0D-5E1C472845C2}"/>
              </a:ext>
            </a:extLst>
          </p:cNvPr>
          <p:cNvSpPr/>
          <p:nvPr/>
        </p:nvSpPr>
        <p:spPr>
          <a:xfrm>
            <a:off x="5733327" y="1212574"/>
            <a:ext cx="643009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Wysokie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(7,5 do 10)</a:t>
            </a:r>
          </a:p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z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wysoką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Emocjonalnością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odczuwają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wszystko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bardzo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intensywnie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Potrafią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też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wyczuwać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zbliżające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niebezpieczeństwa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czujni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mocno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koncentrują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przygotowaniach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dbając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tym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szczegóły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Zwykle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sprawdzają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wszystko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dwa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razy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mniej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pewni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siebie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przez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bardziej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skromni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okazywać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pasję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kiedy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intensywność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ich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emocji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wychodzi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pierwszy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plan.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świadomi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słabości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ciągle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poszukują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sposobów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poprawy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wyników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pracy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Korzyści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czujni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ostrożni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Starannie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oceniają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dokładni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w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swojej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pracy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Czujność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Kolorystyka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Reaktywność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Pasja</a:t>
            </a:r>
            <a:endParaRPr lang="en-GB" sz="1000" i="1" dirty="0">
              <a:solidFill>
                <a:srgbClr val="C9427F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doceniają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siebie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Przeceniają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problemy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tendencje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do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odkładania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spraw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potem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Zamartwiają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zapas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Zmienność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Nieprzewidywalność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nastrojów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Pesymizm</a:t>
            </a:r>
            <a:endParaRPr lang="en-GB" sz="1000" i="1" dirty="0">
              <a:solidFill>
                <a:srgbClr val="C9427F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Niskie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(1,0 do 3,5)</a:t>
            </a:r>
          </a:p>
          <a:p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z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niskimi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wynikami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skali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Emocjonalności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spokojni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stabilni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przewidywalni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denerwują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panikują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-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biorą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rzeczy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takimi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jakimi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one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pewni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siebie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optymistyczni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pozytywnym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nastawieniu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też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odporni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stres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dobrze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radzą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sobie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z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trudnościami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niepowodzeniami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rozpraszają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zamartwiają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zapas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może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wydawać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że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mało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ekscytujące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którym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brakuje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dynamizmu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zauważać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zagrożeń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istniejących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niebezpieczeństw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Korzyści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Pewność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siebie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Pozytywnie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nastawienie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Nagłe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zmiany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niepowodzenia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wytracają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takich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z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równowagi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Konsekwencja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Stabilność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Pewność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siebie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Optymizm</a:t>
            </a:r>
            <a:endParaRPr lang="en-GB" sz="1000" i="1" dirty="0">
              <a:solidFill>
                <a:srgbClr val="C9427F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: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Niektórym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może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wydawać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się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że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osoby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obojętne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mało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zainteresowane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lub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mało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ostrożne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Tacy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bywają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nieświadomi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obaw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innych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również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dostrzegać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ryzyka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oraz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istniejących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zagrożeń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GB" sz="1000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Samozadowolenie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Beztroska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• </a:t>
            </a:r>
            <a:r>
              <a:rPr lang="en-GB" sz="1000" i="1" dirty="0" err="1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Obojętność</a:t>
            </a:r>
            <a:r>
              <a:rPr lang="en-GB" sz="1000" i="1" dirty="0">
                <a:solidFill>
                  <a:srgbClr val="C9427F"/>
                </a:solidFill>
                <a:latin typeface="Helvetica" pitchFamily="2" charset="0"/>
                <a:cs typeface="Arial" panose="020B0604020202020204" pitchFamily="34" charset="0"/>
              </a:rPr>
              <a:t>  • Nuda</a:t>
            </a:r>
          </a:p>
          <a:p>
            <a:endParaRPr lang="en-GB" sz="6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Wyniki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umiarkowane</a:t>
            </a:r>
            <a:endParaRPr lang="en-GB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ludzie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zadowoleni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z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siebie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 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Niektóre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wydarzenia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mogą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powodować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u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nich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niepokój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lęk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, ale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trwa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to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krótko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jest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ściśle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powiązane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z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tymi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wydarzeniami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7FE2D5-A06B-CE44-8506-E1BE6420CE69}"/>
              </a:ext>
            </a:extLst>
          </p:cNvPr>
          <p:cNvSpPr/>
          <p:nvPr/>
        </p:nvSpPr>
        <p:spPr>
          <a:xfrm>
            <a:off x="0" y="0"/>
            <a:ext cx="12192000" cy="486137"/>
          </a:xfrm>
          <a:prstGeom prst="rect">
            <a:avLst/>
          </a:prstGeom>
          <a:solidFill>
            <a:srgbClr val="C94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A23A-7387-7544-9C6A-A7AD984510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97" y="745186"/>
            <a:ext cx="5648128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2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3A32C0-932E-D44D-86B4-E138F68020C9}"/>
              </a:ext>
            </a:extLst>
          </p:cNvPr>
          <p:cNvSpPr/>
          <p:nvPr/>
        </p:nvSpPr>
        <p:spPr>
          <a:xfrm>
            <a:off x="5733327" y="2933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2E318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Twój</a:t>
            </a:r>
            <a:r>
              <a:rPr lang="en-GB" b="1" dirty="0">
                <a:solidFill>
                  <a:srgbClr val="2E318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GB" i="1" dirty="0" err="1">
                <a:solidFill>
                  <a:srgbClr val="2E318C"/>
                </a:solidFill>
                <a:latin typeface="Arial Light" pitchFamily="2" charset="0"/>
                <a:cs typeface="Arial Black" panose="020B0604020202020204" pitchFamily="34" charset="0"/>
              </a:rPr>
              <a:t>profil</a:t>
            </a:r>
            <a:endParaRPr lang="en-GB" i="1" dirty="0">
              <a:solidFill>
                <a:srgbClr val="009949"/>
              </a:solidFill>
              <a:latin typeface="Arial Light" pitchFamily="2" charset="0"/>
              <a:cs typeface="Arial Black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B17194-F295-8D48-9786-632D9041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97" y="745186"/>
            <a:ext cx="5648128" cy="542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E123E-AC9C-E046-8791-A77FD17846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57263" y="745186"/>
            <a:ext cx="5648128" cy="5429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4BA86D-4410-FB4D-B2E2-07B2403853C1}"/>
              </a:ext>
            </a:extLst>
          </p:cNvPr>
          <p:cNvSpPr txBox="1"/>
          <p:nvPr/>
        </p:nvSpPr>
        <p:spPr>
          <a:xfrm>
            <a:off x="7532371" y="2145059"/>
            <a:ext cx="27774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TYLKO PRÓBKA - ZAMIEŃ NA PROFIL OSOBY Z RAPORTU</a:t>
            </a:r>
          </a:p>
        </p:txBody>
      </p:sp>
    </p:spTree>
    <p:extLst>
      <p:ext uri="{BB962C8B-B14F-4D97-AF65-F5344CB8AC3E}">
        <p14:creationId xmlns:p14="http://schemas.microsoft.com/office/powerpoint/2010/main" val="220371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23506</TotalTime>
  <Words>1780</Words>
  <Application>Microsoft Macintosh PowerPoint</Application>
  <PresentationFormat>Panoramiczny</PresentationFormat>
  <Paragraphs>151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9" baseType="lpstr">
      <vt:lpstr>Arial Unicode MS</vt:lpstr>
      <vt:lpstr>American Typewriter</vt:lpstr>
      <vt:lpstr>Arial</vt:lpstr>
      <vt:lpstr>Arial Black</vt:lpstr>
      <vt:lpstr>Arial Light</vt:lpstr>
      <vt:lpstr>Calibri</vt:lpstr>
      <vt:lpstr>Calibri Light</vt:lpstr>
      <vt:lpstr>Helvetica</vt:lpstr>
      <vt:lpstr>Helvetica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Clarke</dc:creator>
  <cp:lastModifiedBy>Microsoft Office User</cp:lastModifiedBy>
  <cp:revision>79</cp:revision>
  <dcterms:created xsi:type="dcterms:W3CDTF">2020-03-26T14:06:24Z</dcterms:created>
  <dcterms:modified xsi:type="dcterms:W3CDTF">2024-06-06T17:18:18Z</dcterms:modified>
</cp:coreProperties>
</file>