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748" r:id="rId3"/>
    <p:sldId id="591" r:id="rId4"/>
    <p:sldId id="593" r:id="rId5"/>
    <p:sldId id="594" r:id="rId6"/>
    <p:sldId id="736" r:id="rId7"/>
    <p:sldId id="726" r:id="rId8"/>
    <p:sldId id="725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23"/>
  </p:normalViewPr>
  <p:slideViewPr>
    <p:cSldViewPr snapToGrid="0" snapToObjects="1">
      <p:cViewPr varScale="1">
        <p:scale>
          <a:sx n="78" d="100"/>
          <a:sy n="78" d="100"/>
        </p:scale>
        <p:origin x="1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AF78E-FA2C-6646-A63A-0A52AB3D3BAC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59DEA-FC3C-E24A-8203-5542090F10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37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7" name="Rectangle 2">
            <a:extLst>
              <a:ext uri="{FF2B5EF4-FFF2-40B4-BE49-F238E27FC236}">
                <a16:creationId xmlns:a16="http://schemas.microsoft.com/office/drawing/2014/main" id="{26F008DF-6B8B-0949-B91D-8D6879335E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6418" name="Rectangle 3">
            <a:extLst>
              <a:ext uri="{FF2B5EF4-FFF2-40B4-BE49-F238E27FC236}">
                <a16:creationId xmlns:a16="http://schemas.microsoft.com/office/drawing/2014/main" id="{5631E08C-E3D5-A74E-99D2-1CBB2D18D8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pl-PL" altLang="pl-PL">
                <a:latin typeface="Arial" panose="020B0604020202020204" pitchFamily="34" charset="0"/>
                <a:cs typeface="Arial" panose="020B0604020202020204" pitchFamily="34" charset="0"/>
              </a:rPr>
              <a:t>Pokazujemy wyniki na diagramie kołowym. Niskie wyniki są blisko centrum koła, wysokie bliżej okręgu.</a:t>
            </a:r>
          </a:p>
        </p:txBody>
      </p:sp>
    </p:spTree>
    <p:extLst>
      <p:ext uri="{BB962C8B-B14F-4D97-AF65-F5344CB8AC3E}">
        <p14:creationId xmlns:p14="http://schemas.microsoft.com/office/powerpoint/2010/main" val="64897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3" name="Rectangle 2">
            <a:extLst>
              <a:ext uri="{FF2B5EF4-FFF2-40B4-BE49-F238E27FC236}">
                <a16:creationId xmlns:a16="http://schemas.microsoft.com/office/drawing/2014/main" id="{B4BAF7AF-0011-7C48-AD3C-218D5D9053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0514" name="Rectangle 3">
            <a:extLst>
              <a:ext uri="{FF2B5EF4-FFF2-40B4-BE49-F238E27FC236}">
                <a16:creationId xmlns:a16="http://schemas.microsoft.com/office/drawing/2014/main" id="{D09B0140-CDBB-6F4F-8D6B-C9689F147A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33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Rectangle 2">
            <a:extLst>
              <a:ext uri="{FF2B5EF4-FFF2-40B4-BE49-F238E27FC236}">
                <a16:creationId xmlns:a16="http://schemas.microsoft.com/office/drawing/2014/main" id="{AF76E359-91BB-2349-9BFE-B6D16AF645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2562" name="Rectangle 3">
            <a:extLst>
              <a:ext uri="{FF2B5EF4-FFF2-40B4-BE49-F238E27FC236}">
                <a16:creationId xmlns:a16="http://schemas.microsoft.com/office/drawing/2014/main" id="{FE59F5B2-E883-404F-AC98-F4EC20B9E1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pl-PL" altLang="pl-PL">
                <a:cs typeface="Arial" panose="020B0604020202020204" pitchFamily="34" charset="0"/>
              </a:rPr>
              <a:t>Można dopasować rolę do siebie. </a:t>
            </a:r>
          </a:p>
        </p:txBody>
      </p:sp>
    </p:spTree>
    <p:extLst>
      <p:ext uri="{BB962C8B-B14F-4D97-AF65-F5344CB8AC3E}">
        <p14:creationId xmlns:p14="http://schemas.microsoft.com/office/powerpoint/2010/main" val="2558065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09" name="Rectangle 2">
            <a:extLst>
              <a:ext uri="{FF2B5EF4-FFF2-40B4-BE49-F238E27FC236}">
                <a16:creationId xmlns:a16="http://schemas.microsoft.com/office/drawing/2014/main" id="{897FD403-DE9F-C246-87AD-A51A0879EA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4610" name="Rectangle 3">
            <a:extLst>
              <a:ext uri="{FF2B5EF4-FFF2-40B4-BE49-F238E27FC236}">
                <a16:creationId xmlns:a16="http://schemas.microsoft.com/office/drawing/2014/main" id="{E17A5115-2121-CD44-9A28-889238C1B4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pl-PL" altLang="pl-PL">
                <a:cs typeface="Arial" panose="020B0604020202020204" pitchFamily="34" charset="0"/>
              </a:rPr>
              <a:t>Czy widzisz siebie w tym opisie?</a:t>
            </a:r>
          </a:p>
          <a:p>
            <a:endParaRPr kumimoji="0"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445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1" name="Rectangle 2">
            <a:extLst>
              <a:ext uri="{FF2B5EF4-FFF2-40B4-BE49-F238E27FC236}">
                <a16:creationId xmlns:a16="http://schemas.microsoft.com/office/drawing/2014/main" id="{B509482E-5A46-8445-9DB1-FBEFA0CC97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682" name="Rectangle 3">
            <a:extLst>
              <a:ext uri="{FF2B5EF4-FFF2-40B4-BE49-F238E27FC236}">
                <a16:creationId xmlns:a16="http://schemas.microsoft.com/office/drawing/2014/main" id="{6BE82A28-7579-CA4B-BA37-1E22F1DFDE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1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29" name="Rectangle 2">
            <a:extLst>
              <a:ext uri="{FF2B5EF4-FFF2-40B4-BE49-F238E27FC236}">
                <a16:creationId xmlns:a16="http://schemas.microsoft.com/office/drawing/2014/main" id="{3BEC2A63-7984-D349-A871-5D5E65C905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9730" name="Rectangle 3">
            <a:extLst>
              <a:ext uri="{FF2B5EF4-FFF2-40B4-BE49-F238E27FC236}">
                <a16:creationId xmlns:a16="http://schemas.microsoft.com/office/drawing/2014/main" id="{BE4BDA80-2854-1243-8971-0B005AA9A5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0" lang="pl-PL" altLang="pl-PL">
                <a:cs typeface="Arial" panose="020B0604020202020204" pitchFamily="34" charset="0"/>
              </a:rPr>
              <a:t>Na ile dobrze dostrzegasz się w tym opisie? </a:t>
            </a:r>
          </a:p>
        </p:txBody>
      </p:sp>
    </p:spTree>
    <p:extLst>
      <p:ext uri="{BB962C8B-B14F-4D97-AF65-F5344CB8AC3E}">
        <p14:creationId xmlns:p14="http://schemas.microsoft.com/office/powerpoint/2010/main" val="323816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2EE61A-BDFA-F744-937B-B0F054136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342951-1083-7F43-BF46-3A1F40BDA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B6637F-4EF2-7748-BBAE-3A8EA0FA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2AE2D9-C2C9-614C-8D69-5D6009B6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6C710C-C3A2-7242-A095-431E3632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33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C32233-7233-9B40-98FB-3CD169267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E6011CA-E45C-8E45-9448-C101DC471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374331-01E0-1E41-A974-FA23EE47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D987F4-9E03-3741-904F-3E90EC403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66F434-D6AD-B944-ADBD-B8515B15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28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0CBA688-2C4C-2F48-BDE9-E59AAAD8A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DBDBD17-506D-AF4F-9A9B-BB67E91E1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1C7310-DDA2-DE46-9CEA-498AA7F1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859194-5A35-0D48-8697-6A9FF888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FB4190-90A0-4548-A0A4-F238EAA6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681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ytuł, zawartość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83567" y="260350"/>
            <a:ext cx="7789333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2060575"/>
            <a:ext cx="5384800" cy="381635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197600" y="2060575"/>
            <a:ext cx="5384800" cy="381635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4D5B3C4-8CBE-2849-8597-2FFAC5D9B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F3DDD5-81BF-9143-9DB2-490336A0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pl-PL"/>
              <a:t>©</a:t>
            </a:r>
            <a:r>
              <a:rPr lang="pl-PL" altLang="pl-PL"/>
              <a:t> Nina Sosińska – HR High Touch</a:t>
            </a:r>
            <a:endParaRPr lang="en-US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8D31B9F-42C7-2242-85FA-A157509C2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DDE75E-7613-0842-BCF1-C3042AD764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093884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0E0A0E-9AD0-DC4B-81D2-7FB2D04B5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7E8D0D-53C8-CE48-B5D2-34D8AB3B8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A4CF72-665A-E148-A8ED-5AF7C3148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E659A5-127C-8049-A1A4-DDECB2C3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9B50D1-C0A1-664D-A0FB-31922A3B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32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1990D1-D651-A240-815F-80A3B1588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DD31BF-20F2-2D4E-90BF-2B805498C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BE3CFC-2187-1F4F-B752-DCD2B660F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8A4B1D-A6BC-4B4D-95F4-78514AEC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21CFD3C-439D-A34D-BBDD-522B969D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546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D5A1E-9753-464D-8DCC-59974D78B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9C2FBC-F8B9-E445-907E-5901C65B8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EC3017-082B-2A47-9867-2D63DCEA8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04517A3-12C7-A149-9298-1002D263C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0FA5BAB-B06F-F444-B30D-DF35C23D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A55445-963F-8647-86F1-361A586C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496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BCEA2-FE4B-DA47-973F-7D81BC0C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FC02BE-7F97-064C-9D28-CD5517D1D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A2BE672-74D4-044D-BBC4-702E85ED5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3BAC539-8F8C-9E4E-8805-F65C5DF97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7E0127F-4CB9-DA4A-8196-196A97452A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880E8A2-898E-0D48-B0D6-CFEA8199D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7AFA00D-1210-D042-B2CC-0F6EA5E6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48529D6-6CC9-274B-A649-5C55D4BE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992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4351C5-4A73-164E-A058-0FBC2E5D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174204D-D210-0749-9BD8-F589CB4C9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E4F0E0F-ED4A-E04B-967D-D238C41C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9FF1FEF-3FDC-6548-8678-635E20FF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975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B272559-936F-984B-BFD7-2501C72C1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23EDAA7-0450-F148-9DD1-EDD22AB8C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9FC605-BDA5-0240-9A23-5D23AB847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249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8A79E-B247-4E46-910E-4B9EE25F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73C058-AC9D-E342-95C0-DA1B7C722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A44DADF-2A2C-1B4C-B030-CFE1DE237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C52937-EA3E-0D45-90BD-9A8986B6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C38D30-DBDD-B54D-950E-730C0F62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63D75E-A698-7C45-AB2A-10094386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430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23EBE0-0FCD-2A4A-AD7C-6882880B3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84E30E9-A4CE-4448-BFA4-2063473C5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C8B020D-2F63-D249-B6F4-31D74709B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FDF66F-B167-884B-BE73-C136ABA73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E8DCF95-6DED-B44C-907B-27212D22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FFA579B-75FD-4D47-8946-B777F95C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144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ADE338C-9560-5746-9DEC-4B6EB13E8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D38985-E712-E64A-A737-85D36454A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3D9C302-1924-474A-8531-083019E6F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89AC-D51C-C949-AD6E-9C8611E148B8}" type="datetimeFigureOut">
              <a:rPr lang="pl-PL" smtClean="0"/>
              <a:t>13.09.2024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BC77F8-02AE-4840-B3B5-7F0D5ACB1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1AD2F1-08F0-7A4D-AC5E-5AF237018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2FB6F-D758-F04B-89A4-14EEF2DACC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08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31311A-182E-E144-889B-6024F8A34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Rodziny Facet5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7F9C425-F3B9-1742-9D89-5AB341E03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64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7" name="Picture 19">
            <a:extLst>
              <a:ext uri="{FF2B5EF4-FFF2-40B4-BE49-F238E27FC236}">
                <a16:creationId xmlns:a16="http://schemas.microsoft.com/office/drawing/2014/main" id="{CA9D3D3E-45AA-DE45-8850-6A279C1B2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45" t="42845" r="31598" b="20944"/>
          <a:stretch>
            <a:fillRect/>
          </a:stretch>
        </p:blipFill>
        <p:spPr bwMode="auto">
          <a:xfrm>
            <a:off x="3792539" y="1801813"/>
            <a:ext cx="4535487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6">
            <a:extLst>
              <a:ext uri="{FF2B5EF4-FFF2-40B4-BE49-F238E27FC236}">
                <a16:creationId xmlns:a16="http://schemas.microsoft.com/office/drawing/2014/main" id="{749FC712-9E89-ED49-A619-D290E186B2F9}"/>
              </a:ext>
            </a:extLst>
          </p:cNvPr>
          <p:cNvGrpSpPr>
            <a:grpSpLocks/>
          </p:cNvGrpSpPr>
          <p:nvPr/>
        </p:nvGrpSpPr>
        <p:grpSpPr bwMode="auto">
          <a:xfrm>
            <a:off x="2725738" y="992189"/>
            <a:ext cx="6729412" cy="5387975"/>
            <a:chOff x="757" y="625"/>
            <a:chExt cx="4239" cy="3394"/>
          </a:xfrm>
        </p:grpSpPr>
        <p:sp>
          <p:nvSpPr>
            <p:cNvPr id="12315" name="Rectangle 27">
              <a:extLst>
                <a:ext uri="{FF2B5EF4-FFF2-40B4-BE49-F238E27FC236}">
                  <a16:creationId xmlns:a16="http://schemas.microsoft.com/office/drawing/2014/main" id="{6BF595C8-957C-3B44-B3AC-555B0315B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2" y="625"/>
              <a:ext cx="1174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pPr algn="ctr">
                <a:defRPr/>
              </a:pPr>
              <a:r>
                <a:rPr lang="pl-PL" altLang="zh-CN" sz="3200" b="1" i="1">
                  <a:solidFill>
                    <a:srgbClr val="99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Wysoki</a:t>
              </a:r>
              <a:endParaRPr lang="en-GB" altLang="zh-CN" sz="3200" b="1" i="1">
                <a:solidFill>
                  <a:srgbClr val="99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SimSun" pitchFamily="2" charset="-122"/>
              </a:endParaRPr>
            </a:p>
          </p:txBody>
        </p:sp>
        <p:sp>
          <p:nvSpPr>
            <p:cNvPr id="12316" name="Rectangle 28">
              <a:extLst>
                <a:ext uri="{FF2B5EF4-FFF2-40B4-BE49-F238E27FC236}">
                  <a16:creationId xmlns:a16="http://schemas.microsoft.com/office/drawing/2014/main" id="{343831BA-028E-8240-99F8-1DB3C3EC3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" y="2251"/>
              <a:ext cx="1174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pPr algn="ctr">
                <a:defRPr/>
              </a:pPr>
              <a:r>
                <a:rPr lang="pl-PL" altLang="zh-CN" sz="3200" b="1" i="1">
                  <a:solidFill>
                    <a:srgbClr val="99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Wysoki</a:t>
              </a:r>
              <a:endParaRPr lang="en-GB" altLang="zh-CN" sz="3200" b="1" i="1">
                <a:solidFill>
                  <a:srgbClr val="99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SimSun" pitchFamily="2" charset="-122"/>
              </a:endParaRPr>
            </a:p>
          </p:txBody>
        </p:sp>
        <p:sp>
          <p:nvSpPr>
            <p:cNvPr id="12317" name="Rectangle 29">
              <a:extLst>
                <a:ext uri="{FF2B5EF4-FFF2-40B4-BE49-F238E27FC236}">
                  <a16:creationId xmlns:a16="http://schemas.microsoft.com/office/drawing/2014/main" id="{78C7F63B-C9A5-4444-A9B3-307574C77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0" y="3475"/>
              <a:ext cx="1174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pPr algn="ctr">
                <a:defRPr/>
              </a:pPr>
              <a:r>
                <a:rPr lang="pl-PL" altLang="zh-CN" sz="3200" b="1" i="1" dirty="0">
                  <a:solidFill>
                    <a:srgbClr val="99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Wysoki</a:t>
              </a:r>
              <a:endParaRPr lang="en-GB" altLang="zh-CN" sz="3200" b="1" i="1" dirty="0">
                <a:solidFill>
                  <a:srgbClr val="99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SimSun" pitchFamily="2" charset="-122"/>
              </a:endParaRPr>
            </a:p>
          </p:txBody>
        </p:sp>
        <p:sp>
          <p:nvSpPr>
            <p:cNvPr id="12318" name="Rectangle 30">
              <a:extLst>
                <a:ext uri="{FF2B5EF4-FFF2-40B4-BE49-F238E27FC236}">
                  <a16:creationId xmlns:a16="http://schemas.microsoft.com/office/drawing/2014/main" id="{DE4100A6-1672-914A-9AC2-BB9D7775C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" y="2252"/>
              <a:ext cx="1174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pPr algn="ctr">
                <a:defRPr/>
              </a:pPr>
              <a:r>
                <a:rPr lang="pl-PL" altLang="zh-CN" sz="3200" b="1" i="1">
                  <a:solidFill>
                    <a:srgbClr val="99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Wysoki</a:t>
              </a:r>
              <a:endParaRPr lang="en-GB" altLang="zh-CN" sz="3200" b="1" i="1">
                <a:solidFill>
                  <a:srgbClr val="99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SimSun" pitchFamily="2" charset="-122"/>
              </a:endParaRPr>
            </a:p>
          </p:txBody>
        </p:sp>
      </p:grpSp>
      <p:sp>
        <p:nvSpPr>
          <p:cNvPr id="12319" name="Rectangle 31">
            <a:extLst>
              <a:ext uri="{FF2B5EF4-FFF2-40B4-BE49-F238E27FC236}">
                <a16:creationId xmlns:a16="http://schemas.microsoft.com/office/drawing/2014/main" id="{AC1CEB71-40BD-254B-B1EB-310D2371A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5726" y="3575050"/>
            <a:ext cx="18637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pl-PL" altLang="zh-CN" sz="3200" b="1" i="1">
                <a:solidFill>
                  <a:srgbClr val="99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Niski</a:t>
            </a:r>
            <a:endParaRPr lang="en-GB" altLang="zh-CN" sz="3200" b="1" i="1">
              <a:solidFill>
                <a:srgbClr val="99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SimSun" pitchFamily="2" charset="-122"/>
            </a:endParaRPr>
          </a:p>
        </p:txBody>
      </p:sp>
      <p:sp>
        <p:nvSpPr>
          <p:cNvPr id="315396" name="Rectangle 9">
            <a:extLst>
              <a:ext uri="{FF2B5EF4-FFF2-40B4-BE49-F238E27FC236}">
                <a16:creationId xmlns:a16="http://schemas.microsoft.com/office/drawing/2014/main" id="{04CFB1B9-2827-F042-AC3F-1CEAC899C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7950"/>
            <a:ext cx="5842000" cy="1143000"/>
          </a:xfrm>
        </p:spPr>
        <p:txBody>
          <a:bodyPr/>
          <a:lstStyle/>
          <a:p>
            <a:r>
              <a:rPr lang="pl-PL" altLang="pl-PL">
                <a:latin typeface="Arial" panose="020B0604020202020204" pitchFamily="34" charset="0"/>
                <a:cs typeface="Arial" panose="020B0604020202020204" pitchFamily="34" charset="0"/>
              </a:rPr>
              <a:t>PROFIL FACET5</a:t>
            </a:r>
          </a:p>
        </p:txBody>
      </p:sp>
    </p:spTree>
    <p:extLst>
      <p:ext uri="{BB962C8B-B14F-4D97-AF65-F5344CB8AC3E}">
        <p14:creationId xmlns:p14="http://schemas.microsoft.com/office/powerpoint/2010/main" val="1019453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632D1CDA-5336-3949-81E2-7F221826159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1" y="1341438"/>
            <a:ext cx="8372475" cy="4629150"/>
          </a:xfrm>
          <a:solidFill>
            <a:srgbClr val="FFFF00"/>
          </a:solidFill>
        </p:spPr>
        <p:txBody>
          <a:bodyPr vert="horz" lIns="92075" tIns="46038" rIns="92075" bIns="46038" rtlCol="0">
            <a:normAutofit/>
          </a:bodyPr>
          <a:lstStyle/>
          <a:p>
            <a:pPr lvl="1">
              <a:lnSpc>
                <a:spcPct val="140000"/>
              </a:lnSpc>
            </a:pP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Profile </a:t>
            </a:r>
            <a:r>
              <a:rPr kumimoji="0" lang="en-GB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Facet</a:t>
            </a: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5</a:t>
            </a:r>
            <a:r>
              <a:rPr kumimoji="0" lang="en-GB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są grupowane w tzw. Rodziny, które charakteryzuje podobny styl zachowań </a:t>
            </a:r>
            <a:endParaRPr kumimoji="0" lang="en-GB" altLang="pl-PL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>
              <a:lnSpc>
                <a:spcPct val="140000"/>
              </a:lnSpc>
            </a:pPr>
            <a:r>
              <a:rPr kumimoji="0" lang="en-GB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 podobieństwa i różnice mogą być podstawą budowania porozumienia pomiędzy ludźmi </a:t>
            </a:r>
            <a:endParaRPr kumimoji="0" lang="en-GB" altLang="pl-PL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>
              <a:lnSpc>
                <a:spcPct val="140000"/>
              </a:lnSpc>
            </a:pP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Profil Rodziny dostarcza „szybkich wskazówek</a:t>
            </a:r>
            <a:r>
              <a:rPr kumimoji="0" lang="ja-JP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kumimoji="0" lang="pl-PL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do pracy z ludźmi </a:t>
            </a:r>
            <a:endParaRPr kumimoji="0" lang="en-GB" altLang="ja-JP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lnSpc>
                <a:spcPct val="140000"/>
              </a:lnSpc>
            </a:pP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Wyróżniono </a:t>
            </a:r>
            <a:r>
              <a:rPr kumimoji="0" lang="en-GB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17 </a:t>
            </a: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rodzin Facet5</a:t>
            </a:r>
            <a:endParaRPr kumimoji="0" lang="en-GB" altLang="pl-PL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81334D06-A8A6-9F41-9721-A28810E64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404813"/>
            <a:ext cx="67341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kumimoji="0" lang="pl-PL" altLang="pl-P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Rodziny </a:t>
            </a:r>
            <a:r>
              <a:rPr kumimoji="0" lang="en-GB" altLang="pl-P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Facet5 </a:t>
            </a:r>
          </a:p>
        </p:txBody>
      </p:sp>
    </p:spTree>
    <p:extLst>
      <p:ext uri="{BB962C8B-B14F-4D97-AF65-F5344CB8AC3E}">
        <p14:creationId xmlns:p14="http://schemas.microsoft.com/office/powerpoint/2010/main" val="1285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3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F7A1A24B-62A9-6B41-A080-BF4EC78CB21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00239" y="1346200"/>
            <a:ext cx="5070475" cy="3252788"/>
          </a:xfrm>
          <a:solidFill>
            <a:srgbClr val="FFFF00"/>
          </a:solidFill>
        </p:spPr>
        <p:txBody>
          <a:bodyPr vert="horz" lIns="92075" tIns="46038" rIns="92075" bIns="46038" rtlCol="0">
            <a:normAutofit/>
          </a:bodyPr>
          <a:lstStyle/>
          <a:p>
            <a:pPr lvl="1">
              <a:lnSpc>
                <a:spcPct val="90000"/>
              </a:lnSpc>
            </a:pP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Indywidualny profil jest porównywany do 17 referencyjnych profili i obliczane jest „podobieństwo</a:t>
            </a:r>
            <a:r>
              <a:rPr kumimoji="0" lang="ja-JP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kumimoji="0" lang="pl-PL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en-GB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</a:rPr>
              <a:t> (D</a:t>
            </a:r>
            <a:r>
              <a:rPr lang="en-GB" altLang="ja-JP" sz="2000" b="1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r>
              <a:rPr lang="pl-PL" altLang="ja-JP" sz="2000" b="1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– najmniejszy dystans</a:t>
            </a:r>
            <a:r>
              <a:rPr kumimoji="0" lang="en-GB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kumimoji="0" lang="pl-PL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Badana osoba przydzielana jest do rodziny, do której najbardziej pasuje jej profil </a:t>
            </a:r>
            <a:r>
              <a:rPr kumimoji="0" lang="en-GB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(D</a:t>
            </a:r>
            <a:r>
              <a:rPr lang="en-GB" altLang="pl-PL" sz="2000" b="1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 </a:t>
            </a:r>
            <a:r>
              <a:rPr lang="pl-PL" altLang="pl-PL" sz="2000" b="1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–</a:t>
            </a:r>
            <a:r>
              <a:rPr lang="pl-PL" altLang="pl-PL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jest tu najmniejsze</a:t>
            </a:r>
            <a:r>
              <a:rPr kumimoji="0" lang="en-GB" altLang="pl-PL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274435" name="Picture 3">
            <a:extLst>
              <a:ext uri="{FF2B5EF4-FFF2-40B4-BE49-F238E27FC236}">
                <a16:creationId xmlns:a16="http://schemas.microsoft.com/office/drawing/2014/main" id="{784903C9-F3B8-164C-8366-52A74BD08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" t="8293"/>
          <a:stretch>
            <a:fillRect/>
          </a:stretch>
        </p:blipFill>
        <p:spPr bwMode="auto">
          <a:xfrm>
            <a:off x="7469189" y="1503364"/>
            <a:ext cx="27717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grpSp>
        <p:nvGrpSpPr>
          <p:cNvPr id="2" name="Group 4">
            <a:extLst>
              <a:ext uri="{FF2B5EF4-FFF2-40B4-BE49-F238E27FC236}">
                <a16:creationId xmlns:a16="http://schemas.microsoft.com/office/drawing/2014/main" id="{78580BB6-7525-8B48-84B4-88D62CF01EA1}"/>
              </a:ext>
            </a:extLst>
          </p:cNvPr>
          <p:cNvGrpSpPr>
            <a:grpSpLocks/>
          </p:cNvGrpSpPr>
          <p:nvPr/>
        </p:nvGrpSpPr>
        <p:grpSpPr bwMode="auto">
          <a:xfrm>
            <a:off x="7640639" y="1781176"/>
            <a:ext cx="1774825" cy="1776413"/>
            <a:chOff x="4174" y="1122"/>
            <a:chExt cx="1211" cy="1119"/>
          </a:xfrm>
        </p:grpSpPr>
        <p:sp>
          <p:nvSpPr>
            <p:cNvPr id="321543" name="Oval 5">
              <a:extLst>
                <a:ext uri="{FF2B5EF4-FFF2-40B4-BE49-F238E27FC236}">
                  <a16:creationId xmlns:a16="http://schemas.microsoft.com/office/drawing/2014/main" id="{D2098FAC-6631-5E48-97FB-011FC5E10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2" y="1122"/>
              <a:ext cx="289" cy="245"/>
            </a:xfrm>
            <a:prstGeom prst="ellipse">
              <a:avLst/>
            </a:prstGeom>
            <a:solidFill>
              <a:srgbClr val="6666FF">
                <a:alpha val="50195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pl-PL" altLang="pl-PL" sz="3600" i="1">
                <a:solidFill>
                  <a:srgbClr val="FF3399"/>
                </a:solidFill>
              </a:endParaRPr>
            </a:p>
          </p:txBody>
        </p:sp>
        <p:sp>
          <p:nvSpPr>
            <p:cNvPr id="321544" name="Oval 6">
              <a:extLst>
                <a:ext uri="{FF2B5EF4-FFF2-40B4-BE49-F238E27FC236}">
                  <a16:creationId xmlns:a16="http://schemas.microsoft.com/office/drawing/2014/main" id="{D2724A71-5001-8C40-8145-7BBEEB276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" y="1740"/>
              <a:ext cx="289" cy="245"/>
            </a:xfrm>
            <a:prstGeom prst="ellipse">
              <a:avLst/>
            </a:prstGeom>
            <a:solidFill>
              <a:srgbClr val="6666FF">
                <a:alpha val="50195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pl-PL" altLang="pl-PL" sz="3600" i="1">
                <a:solidFill>
                  <a:srgbClr val="FF3399"/>
                </a:solidFill>
              </a:endParaRPr>
            </a:p>
          </p:txBody>
        </p:sp>
        <p:sp>
          <p:nvSpPr>
            <p:cNvPr id="321545" name="Oval 7">
              <a:extLst>
                <a:ext uri="{FF2B5EF4-FFF2-40B4-BE49-F238E27FC236}">
                  <a16:creationId xmlns:a16="http://schemas.microsoft.com/office/drawing/2014/main" id="{1D62E60E-1CAC-0147-B8E4-6F121FCF2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18"/>
              <a:ext cx="289" cy="245"/>
            </a:xfrm>
            <a:prstGeom prst="ellipse">
              <a:avLst/>
            </a:prstGeom>
            <a:solidFill>
              <a:srgbClr val="6666FF">
                <a:alpha val="50195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pl-PL" altLang="pl-PL" sz="3600" i="1">
                <a:solidFill>
                  <a:srgbClr val="FF3399"/>
                </a:solidFill>
              </a:endParaRPr>
            </a:p>
          </p:txBody>
        </p:sp>
        <p:sp>
          <p:nvSpPr>
            <p:cNvPr id="321546" name="Oval 8">
              <a:extLst>
                <a:ext uri="{FF2B5EF4-FFF2-40B4-BE49-F238E27FC236}">
                  <a16:creationId xmlns:a16="http://schemas.microsoft.com/office/drawing/2014/main" id="{555759DA-8C6A-C84B-8876-05B67528B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1" y="1996"/>
              <a:ext cx="289" cy="245"/>
            </a:xfrm>
            <a:prstGeom prst="ellipse">
              <a:avLst/>
            </a:prstGeom>
            <a:solidFill>
              <a:srgbClr val="6666FF">
                <a:alpha val="50195"/>
              </a:srgbClr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rgbClr val="3366CC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pl-PL" altLang="pl-PL" sz="3600" i="1">
                <a:solidFill>
                  <a:srgbClr val="FF3399"/>
                </a:solidFill>
              </a:endParaRPr>
            </a:p>
          </p:txBody>
        </p:sp>
      </p:grpSp>
      <p:sp>
        <p:nvSpPr>
          <p:cNvPr id="274441" name="Text Box 9">
            <a:extLst>
              <a:ext uri="{FF2B5EF4-FFF2-40B4-BE49-F238E27FC236}">
                <a16:creationId xmlns:a16="http://schemas.microsoft.com/office/drawing/2014/main" id="{1980F0FA-E62C-8341-A75D-0B255CE08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4775200"/>
            <a:ext cx="8964612" cy="1200150"/>
          </a:xfrm>
          <a:prstGeom prst="rect">
            <a:avLst/>
          </a:prstGeom>
          <a:solidFill>
            <a:srgbClr val="3366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3600" i="1">
                <a:solidFill>
                  <a:srgbClr val="0000CC"/>
                </a:solidFill>
              </a:rPr>
              <a:t>Wysoka Wola i Energia + Niska Kontrola i Uczuciowość = </a:t>
            </a:r>
            <a:r>
              <a:rPr lang="en-GB" altLang="pl-PL" sz="3600" i="1">
                <a:solidFill>
                  <a:srgbClr val="0000CC"/>
                </a:solidFill>
              </a:rPr>
              <a:t> “</a:t>
            </a:r>
            <a:r>
              <a:rPr lang="en-GB" altLang="ja-JP" sz="3600" i="1">
                <a:solidFill>
                  <a:srgbClr val="0000CC"/>
                </a:solidFill>
                <a:ea typeface="ＭＳ Ｐゴシック" panose="020B0600070205080204" pitchFamily="34" charset="-128"/>
              </a:rPr>
              <a:t>Promot</a:t>
            </a:r>
            <a:r>
              <a:rPr lang="pl-PL" altLang="ja-JP" sz="3600" i="1">
                <a:solidFill>
                  <a:srgbClr val="0000CC"/>
                </a:solidFill>
                <a:ea typeface="ＭＳ Ｐゴシック" panose="020B0600070205080204" pitchFamily="34" charset="-128"/>
              </a:rPr>
              <a:t>o</a:t>
            </a:r>
            <a:r>
              <a:rPr lang="en-GB" altLang="ja-JP" sz="3600" i="1">
                <a:solidFill>
                  <a:srgbClr val="0000CC"/>
                </a:solidFill>
                <a:ea typeface="ＭＳ Ｐゴシック" panose="020B0600070205080204" pitchFamily="34" charset="-128"/>
              </a:rPr>
              <a:t>r</a:t>
            </a:r>
            <a:r>
              <a:rPr lang="en-GB" altLang="pl-PL" sz="3600" i="1">
                <a:solidFill>
                  <a:srgbClr val="0000CC"/>
                </a:solidFill>
                <a:ea typeface="ＭＳ Ｐゴシック" panose="020B0600070205080204" pitchFamily="34" charset="-128"/>
              </a:rPr>
              <a:t>”</a:t>
            </a:r>
            <a:endParaRPr lang="en-GB" altLang="pl-PL" b="0">
              <a:solidFill>
                <a:srgbClr val="0000C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74442" name="Line 10">
            <a:extLst>
              <a:ext uri="{FF2B5EF4-FFF2-40B4-BE49-F238E27FC236}">
                <a16:creationId xmlns:a16="http://schemas.microsoft.com/office/drawing/2014/main" id="{993F1DBC-FA48-174A-8214-4C1B031E4C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6275" y="2822575"/>
            <a:ext cx="1563688" cy="1868488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4445" name="Rectangle 13">
            <a:extLst>
              <a:ext uri="{FF2B5EF4-FFF2-40B4-BE49-F238E27FC236}">
                <a16:creationId xmlns:a16="http://schemas.microsoft.com/office/drawing/2014/main" id="{BB6FC01D-31EF-E244-993B-73F414645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260351"/>
            <a:ext cx="504031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kumimoji="0" lang="pl-PL" altLang="pl-P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Kwalifikowanie </a:t>
            </a:r>
            <a:br>
              <a:rPr kumimoji="0" lang="pl-PL" altLang="pl-P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kumimoji="0" lang="pl-PL" altLang="pl-P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do Rodzin</a:t>
            </a:r>
            <a:r>
              <a:rPr kumimoji="0" lang="en-GB" altLang="pl-P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Facet5 </a:t>
            </a:r>
          </a:p>
        </p:txBody>
      </p:sp>
    </p:spTree>
    <p:extLst>
      <p:ext uri="{BB962C8B-B14F-4D97-AF65-F5344CB8AC3E}">
        <p14:creationId xmlns:p14="http://schemas.microsoft.com/office/powerpoint/2010/main" val="156537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autoUpdateAnimBg="0"/>
      <p:bldP spid="27444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585" name="Picture 2">
            <a:extLst>
              <a:ext uri="{FF2B5EF4-FFF2-40B4-BE49-F238E27FC236}">
                <a16:creationId xmlns:a16="http://schemas.microsoft.com/office/drawing/2014/main" id="{7827A212-6501-9042-962E-717858914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2411" r="10938" b="3125"/>
          <a:stretch>
            <a:fillRect/>
          </a:stretch>
        </p:blipFill>
        <p:spPr bwMode="auto">
          <a:xfrm>
            <a:off x="1524000" y="-26988"/>
            <a:ext cx="9144000" cy="566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5459" name="Text Box 3">
            <a:extLst>
              <a:ext uri="{FF2B5EF4-FFF2-40B4-BE49-F238E27FC236}">
                <a16:creationId xmlns:a16="http://schemas.microsoft.com/office/drawing/2014/main" id="{48F1E237-63D2-4E46-B6E8-1913BD8A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124200"/>
            <a:ext cx="5029200" cy="457200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>
              <a:spcBef>
                <a:spcPct val="50000"/>
              </a:spcBef>
            </a:pPr>
            <a:r>
              <a:rPr kumimoji="0" lang="pl-PL" altLang="pl-PL">
                <a:solidFill>
                  <a:schemeClr val="tx1"/>
                </a:solidFill>
                <a:latin typeface="Verdana" panose="020B0604030504040204" pitchFamily="34" charset="0"/>
              </a:rPr>
              <a:t>Wkład w prace zespołu</a:t>
            </a:r>
            <a:endParaRPr kumimoji="0" lang="en-AU" altLang="pl-PL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75460" name="Text Box 4">
            <a:extLst>
              <a:ext uri="{FF2B5EF4-FFF2-40B4-BE49-F238E27FC236}">
                <a16:creationId xmlns:a16="http://schemas.microsoft.com/office/drawing/2014/main" id="{BFB42C00-169F-E74D-9986-8F1D75DBE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81400"/>
            <a:ext cx="5029200" cy="457200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>
              <a:spcBef>
                <a:spcPct val="50000"/>
              </a:spcBef>
            </a:pPr>
            <a:r>
              <a:rPr kumimoji="0" lang="pl-PL" altLang="pl-PL">
                <a:solidFill>
                  <a:schemeClr val="tx1"/>
                </a:solidFill>
                <a:latin typeface="Verdana" panose="020B0604030504040204" pitchFamily="34" charset="0"/>
              </a:rPr>
              <a:t>Jako lider</a:t>
            </a:r>
            <a:endParaRPr kumimoji="0" lang="en-AU" altLang="pl-PL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75461" name="Text Box 5">
            <a:extLst>
              <a:ext uri="{FF2B5EF4-FFF2-40B4-BE49-F238E27FC236}">
                <a16:creationId xmlns:a16="http://schemas.microsoft.com/office/drawing/2014/main" id="{493744AC-BE08-2148-8223-A63DA472B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038600"/>
            <a:ext cx="5029200" cy="457200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>
              <a:spcBef>
                <a:spcPct val="50000"/>
              </a:spcBef>
            </a:pPr>
            <a:r>
              <a:rPr kumimoji="0" lang="pl-PL" altLang="pl-PL">
                <a:solidFill>
                  <a:schemeClr val="tx1"/>
                </a:solidFill>
                <a:latin typeface="Verdana" panose="020B0604030504040204" pitchFamily="34" charset="0"/>
              </a:rPr>
              <a:t>Kluczowe motywatory</a:t>
            </a:r>
            <a:endParaRPr kumimoji="0" lang="en-AU" altLang="pl-PL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75462" name="Text Box 6">
            <a:extLst>
              <a:ext uri="{FF2B5EF4-FFF2-40B4-BE49-F238E27FC236}">
                <a16:creationId xmlns:a16="http://schemas.microsoft.com/office/drawing/2014/main" id="{7D4C51A0-8C16-4240-A106-1603B3006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495801"/>
            <a:ext cx="5029200" cy="830997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>
              <a:spcBef>
                <a:spcPct val="50000"/>
              </a:spcBef>
            </a:pPr>
            <a:r>
              <a:rPr kumimoji="0" lang="pl-PL" altLang="pl-PL">
                <a:solidFill>
                  <a:schemeClr val="tx1"/>
                </a:solidFill>
                <a:latin typeface="Verdana" panose="020B0604030504040204" pitchFamily="34" charset="0"/>
              </a:rPr>
              <a:t>Oczekiwania wobec przełożonego</a:t>
            </a:r>
            <a:endParaRPr kumimoji="0" lang="en-AU" altLang="pl-PL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75463" name="Text Box 7">
            <a:extLst>
              <a:ext uri="{FF2B5EF4-FFF2-40B4-BE49-F238E27FC236}">
                <a16:creationId xmlns:a16="http://schemas.microsoft.com/office/drawing/2014/main" id="{8B2903E8-32C2-FC44-9B4F-88BA2DED3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133601"/>
            <a:ext cx="5029200" cy="1015663"/>
          </a:xfrm>
          <a:prstGeom prst="rect">
            <a:avLst/>
          </a:prstGeom>
          <a:solidFill>
            <a:srgbClr val="FF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AU" altLang="pl-PL" b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lvl="2">
              <a:spcBef>
                <a:spcPct val="50000"/>
              </a:spcBef>
            </a:pPr>
            <a:r>
              <a:rPr kumimoji="0" lang="pl-PL" altLang="pl-PL">
                <a:solidFill>
                  <a:schemeClr val="tx1"/>
                </a:solidFill>
                <a:latin typeface="Verdana" panose="020B0604030504040204" pitchFamily="34" charset="0"/>
              </a:rPr>
              <a:t>Obraz słowny</a:t>
            </a:r>
            <a:endParaRPr kumimoji="0" lang="en-AU" altLang="pl-PL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323591" name="Text Box 8">
            <a:extLst>
              <a:ext uri="{FF2B5EF4-FFF2-40B4-BE49-F238E27FC236}">
                <a16:creationId xmlns:a16="http://schemas.microsoft.com/office/drawing/2014/main" id="{27E7513E-1756-DE44-87ED-F342FDC6D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1484314"/>
            <a:ext cx="5029200" cy="1200329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b="0">
                <a:solidFill>
                  <a:schemeClr val="tx1"/>
                </a:solidFill>
                <a:latin typeface="Verdana" panose="020B0604030504040204" pitchFamily="34" charset="0"/>
              </a:rPr>
              <a:t>Portret Rodziny dostarcza opisów w pięciu kluczowych obszarach</a:t>
            </a:r>
            <a:r>
              <a:rPr lang="en-AU" altLang="pl-PL" b="0">
                <a:solidFill>
                  <a:schemeClr val="tx1"/>
                </a:solidFill>
                <a:latin typeface="Verdana" panose="020B0604030504040204" pitchFamily="34" charset="0"/>
              </a:rPr>
              <a:t>:</a:t>
            </a:r>
          </a:p>
        </p:txBody>
      </p:sp>
      <p:sp>
        <p:nvSpPr>
          <p:cNvPr id="275465" name="Oval 9">
            <a:extLst>
              <a:ext uri="{FF2B5EF4-FFF2-40B4-BE49-F238E27FC236}">
                <a16:creationId xmlns:a16="http://schemas.microsoft.com/office/drawing/2014/main" id="{50F54BD1-EA2F-E14B-A2D2-F47C6CDDE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1" y="2743200"/>
            <a:ext cx="1439863" cy="53975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pl-PL" altLang="pl-PL" sz="3600" i="1">
              <a:solidFill>
                <a:srgbClr val="FF3399"/>
              </a:solidFill>
            </a:endParaRPr>
          </a:p>
        </p:txBody>
      </p:sp>
      <p:sp>
        <p:nvSpPr>
          <p:cNvPr id="275466" name="Oval 10">
            <a:extLst>
              <a:ext uri="{FF2B5EF4-FFF2-40B4-BE49-F238E27FC236}">
                <a16:creationId xmlns:a16="http://schemas.microsoft.com/office/drawing/2014/main" id="{4B2C23F3-F6F5-A443-BF1C-76507AE67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1778000"/>
            <a:ext cx="1439863" cy="53975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pl-PL" altLang="pl-PL" sz="3600" i="1">
              <a:solidFill>
                <a:srgbClr val="FF3399"/>
              </a:solidFill>
            </a:endParaRPr>
          </a:p>
        </p:txBody>
      </p:sp>
      <p:sp>
        <p:nvSpPr>
          <p:cNvPr id="275467" name="Oval 11">
            <a:extLst>
              <a:ext uri="{FF2B5EF4-FFF2-40B4-BE49-F238E27FC236}">
                <a16:creationId xmlns:a16="http://schemas.microsoft.com/office/drawing/2014/main" id="{03023B23-DE9A-2F49-B330-9C6900D1C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3606800"/>
            <a:ext cx="1439863" cy="53975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pl-PL" altLang="pl-PL" sz="3600" i="1">
              <a:solidFill>
                <a:srgbClr val="FF3399"/>
              </a:solidFill>
            </a:endParaRPr>
          </a:p>
        </p:txBody>
      </p:sp>
      <p:sp>
        <p:nvSpPr>
          <p:cNvPr id="275468" name="Oval 12">
            <a:extLst>
              <a:ext uri="{FF2B5EF4-FFF2-40B4-BE49-F238E27FC236}">
                <a16:creationId xmlns:a16="http://schemas.microsoft.com/office/drawing/2014/main" id="{BCFB85A3-6E5A-EB4E-A7A3-0FBAB9BDA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4648200"/>
            <a:ext cx="1439863" cy="53975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pl-PL" altLang="pl-PL" sz="3600" i="1">
              <a:solidFill>
                <a:srgbClr val="FF3399"/>
              </a:solidFill>
            </a:endParaRPr>
          </a:p>
        </p:txBody>
      </p:sp>
      <p:sp>
        <p:nvSpPr>
          <p:cNvPr id="275469" name="Oval 13">
            <a:extLst>
              <a:ext uri="{FF2B5EF4-FFF2-40B4-BE49-F238E27FC236}">
                <a16:creationId xmlns:a16="http://schemas.microsoft.com/office/drawing/2014/main" id="{C24377CC-F1E4-7C4B-93FA-3103EB363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5562600"/>
            <a:ext cx="1439863" cy="53975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pl-PL" altLang="pl-PL" sz="3600" i="1">
              <a:solidFill>
                <a:srgbClr val="FF3399"/>
              </a:solidFill>
            </a:endParaRPr>
          </a:p>
        </p:txBody>
      </p:sp>
      <p:sp>
        <p:nvSpPr>
          <p:cNvPr id="323597" name="Text Box 14">
            <a:extLst>
              <a:ext uri="{FF2B5EF4-FFF2-40B4-BE49-F238E27FC236}">
                <a16:creationId xmlns:a16="http://schemas.microsoft.com/office/drawing/2014/main" id="{2C7B5ECB-D7A4-A845-9301-8C7BE1861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038" y="333375"/>
            <a:ext cx="59229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rgbClr val="3366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pl-PL" sz="3200">
                <a:solidFill>
                  <a:srgbClr val="FF3300"/>
                </a:solidFill>
                <a:latin typeface="Verdana" panose="020B0604030504040204" pitchFamily="34" charset="0"/>
              </a:rPr>
              <a:t>Facet5 Family Portrait</a:t>
            </a:r>
          </a:p>
        </p:txBody>
      </p:sp>
    </p:spTree>
    <p:extLst>
      <p:ext uri="{BB962C8B-B14F-4D97-AF65-F5344CB8AC3E}">
        <p14:creationId xmlns:p14="http://schemas.microsoft.com/office/powerpoint/2010/main" val="75894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animBg="1" autoUpdateAnimBg="0"/>
      <p:bldP spid="275460" grpId="0" animBg="1" autoUpdateAnimBg="0"/>
      <p:bldP spid="275461" grpId="0" animBg="1" autoUpdateAnimBg="0"/>
      <p:bldP spid="275462" grpId="0" animBg="1" autoUpdateAnimBg="0"/>
      <p:bldP spid="275463" grpId="0" animBg="1" autoUpdateAnimBg="0"/>
      <p:bldP spid="275465" grpId="0" animBg="1"/>
      <p:bldP spid="275466" grpId="0" animBg="1"/>
      <p:bldP spid="275467" grpId="0" animBg="1"/>
      <p:bldP spid="275468" grpId="0" animBg="1"/>
      <p:bldP spid="2754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3" name="Rectangle 2">
            <a:extLst>
              <a:ext uri="{FF2B5EF4-FFF2-40B4-BE49-F238E27FC236}">
                <a16:creationId xmlns:a16="http://schemas.microsoft.com/office/drawing/2014/main" id="{140CF3AE-46FD-0547-801B-7312A93E6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6544" y="1"/>
            <a:ext cx="6843712" cy="2204765"/>
          </a:xfrm>
        </p:spPr>
        <p:txBody>
          <a:bodyPr/>
          <a:lstStyle/>
          <a:p>
            <a:r>
              <a:rPr lang="pl-PL" altLang="pl-PL" sz="2800" dirty="0">
                <a:latin typeface="Arial" panose="020B0604020202020204" pitchFamily="34" charset="0"/>
                <a:cs typeface="Arial" panose="020B0604020202020204" pitchFamily="34" charset="0"/>
              </a:rPr>
              <a:t>Badania na temat częstotliwości występowania poszczególnych rodzin </a:t>
            </a:r>
          </a:p>
        </p:txBody>
      </p:sp>
      <p:sp>
        <p:nvSpPr>
          <p:cNvPr id="325634" name="Rectangle 3">
            <a:extLst>
              <a:ext uri="{FF2B5EF4-FFF2-40B4-BE49-F238E27FC236}">
                <a16:creationId xmlns:a16="http://schemas.microsoft.com/office/drawing/2014/main" id="{02093737-CE9D-F848-B684-1CDC87D60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512" y="1700808"/>
            <a:ext cx="8497192" cy="4895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Advocate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- 6.67%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Coach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- 12.50%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Architect - 5.77%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Explorer - 3.11%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Supporter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- 7.92%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Controller - 3.65%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Promoter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- 8.35%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Facilitator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- 6.70%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Producer - 5.18%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Entrepreneur - 5.88%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Developer - 10.26%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Traditionalist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- 5.22%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- 2.50%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Idealist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- 1.22%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Generalist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- 8.17%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Specialist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- 4.87%</a:t>
            </a:r>
            <a:b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Chameleon</a:t>
            </a:r>
            <a:r>
              <a:rPr lang="pl-PL" alt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- 2.03% </a:t>
            </a:r>
          </a:p>
        </p:txBody>
      </p:sp>
    </p:spTree>
    <p:extLst>
      <p:ext uri="{BB962C8B-B14F-4D97-AF65-F5344CB8AC3E}">
        <p14:creationId xmlns:p14="http://schemas.microsoft.com/office/powerpoint/2010/main" val="66249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7" name="Rectangle 2">
            <a:extLst>
              <a:ext uri="{FF2B5EF4-FFF2-40B4-BE49-F238E27FC236}">
                <a16:creationId xmlns:a16="http://schemas.microsoft.com/office/drawing/2014/main" id="{0F55E20D-C3A2-344B-B7C0-F9C40531C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6658" name="Rectangle 3">
            <a:extLst>
              <a:ext uri="{FF2B5EF4-FFF2-40B4-BE49-F238E27FC236}">
                <a16:creationId xmlns:a16="http://schemas.microsoft.com/office/drawing/2014/main" id="{012304FC-6D37-4940-B620-6CB3C3936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6659" name="Picture 4">
            <a:extLst>
              <a:ext uri="{FF2B5EF4-FFF2-40B4-BE49-F238E27FC236}">
                <a16:creationId xmlns:a16="http://schemas.microsoft.com/office/drawing/2014/main" id="{09960D9E-D71B-784D-BFC6-67096C7C6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12192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513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5" name="Rectangle 2">
            <a:extLst>
              <a:ext uri="{FF2B5EF4-FFF2-40B4-BE49-F238E27FC236}">
                <a16:creationId xmlns:a16="http://schemas.microsoft.com/office/drawing/2014/main" id="{A6B93C82-65FC-A546-B56C-C7C1731B7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706" name="Rectangle 3">
            <a:extLst>
              <a:ext uri="{FF2B5EF4-FFF2-40B4-BE49-F238E27FC236}">
                <a16:creationId xmlns:a16="http://schemas.microsoft.com/office/drawing/2014/main" id="{9FDE0A49-6BA2-FA4F-9BAB-2554815E9E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8707" name="Picture 4">
            <a:extLst>
              <a:ext uri="{FF2B5EF4-FFF2-40B4-BE49-F238E27FC236}">
                <a16:creationId xmlns:a16="http://schemas.microsoft.com/office/drawing/2014/main" id="{E0CCFD84-AA31-3F4A-91E1-A1BF177E6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12192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02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269</Words>
  <Application>Microsoft Macintosh PowerPoint</Application>
  <PresentationFormat>Panoramiczny</PresentationFormat>
  <Paragraphs>30</Paragraphs>
  <Slides>8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7" baseType="lpstr">
      <vt:lpstr>等线</vt:lpstr>
      <vt:lpstr>ＭＳ Ｐゴシック</vt:lpstr>
      <vt:lpstr>SimSun</vt:lpstr>
      <vt:lpstr>游ゴシック</vt:lpstr>
      <vt:lpstr>Arial</vt:lpstr>
      <vt:lpstr>Calibri</vt:lpstr>
      <vt:lpstr>Calibri Light</vt:lpstr>
      <vt:lpstr>Verdana</vt:lpstr>
      <vt:lpstr>Motyw pakietu Office</vt:lpstr>
      <vt:lpstr>Rodziny Facet5</vt:lpstr>
      <vt:lpstr>PROFIL FACET5</vt:lpstr>
      <vt:lpstr>Prezentacja programu PowerPoint</vt:lpstr>
      <vt:lpstr>Prezentacja programu PowerPoint</vt:lpstr>
      <vt:lpstr>Prezentacja programu PowerPoint</vt:lpstr>
      <vt:lpstr>Badania na temat częstotliwości występowania poszczególnych rodzin 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Rodziny Facet5</dc:title>
  <dc:creator>Microsoft Office User</dc:creator>
  <cp:lastModifiedBy>Microsoft Office User</cp:lastModifiedBy>
  <cp:revision>1</cp:revision>
  <dcterms:created xsi:type="dcterms:W3CDTF">2024-09-13T21:48:17Z</dcterms:created>
  <dcterms:modified xsi:type="dcterms:W3CDTF">2024-09-13T21:49:38Z</dcterms:modified>
</cp:coreProperties>
</file>